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1" r:id="rId1"/>
  </p:sldMasterIdLst>
  <p:notesMasterIdLst>
    <p:notesMasterId r:id="rId44"/>
  </p:notesMasterIdLst>
  <p:handoutMasterIdLst>
    <p:handoutMasterId r:id="rId45"/>
  </p:handoutMasterIdLst>
  <p:sldIdLst>
    <p:sldId id="257" r:id="rId2"/>
    <p:sldId id="262" r:id="rId3"/>
    <p:sldId id="771" r:id="rId4"/>
    <p:sldId id="789" r:id="rId5"/>
    <p:sldId id="790" r:id="rId6"/>
    <p:sldId id="736" r:id="rId7"/>
    <p:sldId id="791" r:id="rId8"/>
    <p:sldId id="795" r:id="rId9"/>
    <p:sldId id="792" r:id="rId10"/>
    <p:sldId id="793" r:id="rId11"/>
    <p:sldId id="796" r:id="rId12"/>
    <p:sldId id="799" r:id="rId13"/>
    <p:sldId id="830" r:id="rId14"/>
    <p:sldId id="831" r:id="rId15"/>
    <p:sldId id="801" r:id="rId16"/>
    <p:sldId id="818" r:id="rId17"/>
    <p:sldId id="819" r:id="rId18"/>
    <p:sldId id="820" r:id="rId19"/>
    <p:sldId id="821" r:id="rId20"/>
    <p:sldId id="822" r:id="rId21"/>
    <p:sldId id="823" r:id="rId22"/>
    <p:sldId id="824" r:id="rId23"/>
    <p:sldId id="825" r:id="rId24"/>
    <p:sldId id="826" r:id="rId25"/>
    <p:sldId id="827" r:id="rId26"/>
    <p:sldId id="828" r:id="rId27"/>
    <p:sldId id="829" r:id="rId28"/>
    <p:sldId id="529" r:id="rId29"/>
    <p:sldId id="522" r:id="rId30"/>
    <p:sldId id="809" r:id="rId31"/>
    <p:sldId id="536" r:id="rId32"/>
    <p:sldId id="786" r:id="rId33"/>
    <p:sldId id="772" r:id="rId34"/>
    <p:sldId id="810" r:id="rId35"/>
    <p:sldId id="832" r:id="rId36"/>
    <p:sldId id="835" r:id="rId37"/>
    <p:sldId id="836" r:id="rId38"/>
    <p:sldId id="837" r:id="rId39"/>
    <p:sldId id="838" r:id="rId40"/>
    <p:sldId id="839" r:id="rId41"/>
    <p:sldId id="782" r:id="rId42"/>
    <p:sldId id="723" r:id="rId43"/>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Eve Kerr" initials="EK [2]"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FF33"/>
    <a:srgbClr val="CCECFF"/>
    <a:srgbClr val="CC9900"/>
    <a:srgbClr val="FFCC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652" autoAdjust="0"/>
    <p:restoredTop sz="89831" autoAdjust="0"/>
  </p:normalViewPr>
  <p:slideViewPr>
    <p:cSldViewPr snapToGrid="0">
      <p:cViewPr varScale="1">
        <p:scale>
          <a:sx n="102" d="100"/>
          <a:sy n="102" d="100"/>
        </p:scale>
        <p:origin x="744" y="108"/>
      </p:cViewPr>
      <p:guideLst>
        <p:guide orient="horz" pos="2160"/>
        <p:guide pos="3840"/>
      </p:guideLst>
    </p:cSldViewPr>
  </p:slideViewPr>
  <p:outlineViewPr>
    <p:cViewPr>
      <p:scale>
        <a:sx n="33" d="100"/>
        <a:sy n="33" d="100"/>
      </p:scale>
      <p:origin x="0" y="-5098"/>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81CDF24-3D73-4C45-BE1A-26349771D4F5}" type="datetimeFigureOut">
              <a:rPr lang="en-US" smtClean="0"/>
              <a:t>4/6/2020</a:t>
            </a:fld>
            <a:endParaRPr 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5F919304-F935-42F6-9D81-8369CE6D89E9}" type="slidenum">
              <a:rPr lang="en-US" smtClean="0"/>
              <a:t>‹#›</a:t>
            </a:fld>
            <a:endParaRPr lang="en-US" dirty="0"/>
          </a:p>
        </p:txBody>
      </p:sp>
    </p:spTree>
    <p:extLst>
      <p:ext uri="{BB962C8B-B14F-4D97-AF65-F5344CB8AC3E}">
        <p14:creationId xmlns:p14="http://schemas.microsoft.com/office/powerpoint/2010/main" val="9467977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3CD06ACC-8DC5-40B5-A23F-12012BE02065}" type="datetimeFigureOut">
              <a:rPr lang="en-US" smtClean="0"/>
              <a:t>4/6/2020</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94D4D03-7381-43E7-A4A7-5987B1428BB8}" type="slidenum">
              <a:rPr lang="en-US" smtClean="0"/>
              <a:t>‹#›</a:t>
            </a:fld>
            <a:endParaRPr lang="en-US" dirty="0"/>
          </a:p>
        </p:txBody>
      </p:sp>
    </p:spTree>
    <p:extLst>
      <p:ext uri="{BB962C8B-B14F-4D97-AF65-F5344CB8AC3E}">
        <p14:creationId xmlns:p14="http://schemas.microsoft.com/office/powerpoint/2010/main" val="4112429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bwMode="auto">
          <a:noFill/>
          <a:ln>
            <a:solidFill>
              <a:srgbClr val="000000"/>
            </a:solidFill>
            <a:miter lim="800000"/>
            <a:headEnd/>
            <a:tailEnd/>
          </a:ln>
        </p:spPr>
      </p:sp>
      <p:sp>
        <p:nvSpPr>
          <p:cNvPr id="11267" name="Notes Placeholder 2"/>
          <p:cNvSpPr>
            <a:spLocks noGrp="1"/>
          </p:cNvSpPr>
          <p:nvPr>
            <p:ph type="body" idx="1"/>
          </p:nvPr>
        </p:nvSpPr>
        <p:spPr bwMode="auto">
          <a:noFill/>
        </p:spPr>
        <p:txBody>
          <a:bodyPr/>
          <a:lstStyle/>
          <a:p>
            <a:pPr>
              <a:lnSpc>
                <a:spcPct val="150000"/>
              </a:lnSpc>
            </a:pPr>
            <a:endParaRPr lang="en-US" dirty="0">
              <a:ea typeface="ＭＳ Ｐゴシック" charset="-128"/>
            </a:endParaRPr>
          </a:p>
          <a:p>
            <a:pPr>
              <a:lnSpc>
                <a:spcPct val="150000"/>
              </a:lnSpc>
            </a:pPr>
            <a:endParaRPr lang="en-US" dirty="0">
              <a:ea typeface="ＭＳ Ｐゴシック" charset="-128"/>
            </a:endParaRPr>
          </a:p>
        </p:txBody>
      </p:sp>
      <p:sp>
        <p:nvSpPr>
          <p:cNvPr id="11268" name="Slide Number Placeholder 3"/>
          <p:cNvSpPr>
            <a:spLocks noGrp="1"/>
          </p:cNvSpPr>
          <p:nvPr>
            <p:ph type="sldNum" sz="quarter" idx="5"/>
          </p:nvPr>
        </p:nvSpPr>
        <p:spPr bwMode="auto">
          <a:noFill/>
          <a:ln>
            <a:miter lim="800000"/>
            <a:headEnd/>
            <a:tailEnd/>
          </a:ln>
        </p:spPr>
        <p:txBody>
          <a:bodyPr/>
          <a:lstStyle/>
          <a:p>
            <a:fld id="{B0A8AC77-AA18-4B2E-A059-F88CAA9F3832}" type="slidenum">
              <a:rPr lang="en-US" smtClean="0">
                <a:solidFill>
                  <a:prstClr val="black"/>
                </a:solidFill>
              </a:rPr>
              <a:pPr/>
              <a:t>1</a:t>
            </a:fld>
            <a:endParaRPr lang="en-US" dirty="0">
              <a:solidFill>
                <a:prstClr val="black"/>
              </a:solidFill>
            </a:endParaRPr>
          </a:p>
        </p:txBody>
      </p:sp>
      <p:sp>
        <p:nvSpPr>
          <p:cNvPr id="2" name="Date Placeholder 1"/>
          <p:cNvSpPr>
            <a:spLocks noGrp="1"/>
          </p:cNvSpPr>
          <p:nvPr>
            <p:ph type="dt" idx="10"/>
          </p:nvPr>
        </p:nvSpPr>
        <p:spPr/>
        <p:txBody>
          <a:bodyPr/>
          <a:lstStyle/>
          <a:p>
            <a:pPr>
              <a:defRPr/>
            </a:pPr>
            <a:endParaRPr lang="en-US" dirty="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FB850CD8-3DC0-4D51-9F0F-9FA8CBAFAED7}" type="slidenum">
              <a:rPr lang="en-US" smtClean="0">
                <a:solidFill>
                  <a:prstClr val="black"/>
                </a:solidFill>
              </a:rPr>
              <a:pPr>
                <a:defRPr/>
              </a:pPr>
              <a:t>2</a:t>
            </a:fld>
            <a:endParaRPr lang="en-US" dirty="0">
              <a:solidFill>
                <a:prstClr val="black"/>
              </a:solidFill>
            </a:endParaRPr>
          </a:p>
        </p:txBody>
      </p:sp>
      <p:sp>
        <p:nvSpPr>
          <p:cNvPr id="5" name="Date Placeholder 4"/>
          <p:cNvSpPr>
            <a:spLocks noGrp="1"/>
          </p:cNvSpPr>
          <p:nvPr>
            <p:ph type="dt" idx="11"/>
          </p:nvPr>
        </p:nvSpPr>
        <p:spPr/>
        <p:txBody>
          <a:bodyPr/>
          <a:lstStyle/>
          <a:p>
            <a:pPr>
              <a:defRPr/>
            </a:pPr>
            <a:endParaRPr lang="en-US" dirty="0">
              <a:solidFill>
                <a:prstClr val="black"/>
              </a:solidFill>
            </a:endParaRPr>
          </a:p>
        </p:txBody>
      </p:sp>
      <p:sp>
        <p:nvSpPr>
          <p:cNvPr id="6" name="Notes Placeholder 5"/>
          <p:cNvSpPr>
            <a:spLocks noGrp="1"/>
          </p:cNvSpPr>
          <p:nvPr>
            <p:ph type="body" sz="quarter" idx="12"/>
          </p:nvPr>
        </p:nvSpPr>
        <p:spPr/>
        <p:txBody>
          <a:bodyPr/>
          <a:lstStyle/>
          <a:p>
            <a:endParaRPr lang="en-US" dirty="0"/>
          </a:p>
        </p:txBody>
      </p:sp>
    </p:spTree>
    <p:extLst>
      <p:ext uri="{BB962C8B-B14F-4D97-AF65-F5344CB8AC3E}">
        <p14:creationId xmlns:p14="http://schemas.microsoft.com/office/powerpoint/2010/main" val="1844674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pPr>
              <a:defRPr/>
            </a:pPr>
            <a:fld id="{FB850CD8-3DC0-4D51-9F0F-9FA8CBAFAED7}" type="slidenum">
              <a:rPr lang="en-US" smtClean="0">
                <a:solidFill>
                  <a:prstClr val="black"/>
                </a:solidFill>
              </a:rPr>
              <a:pPr>
                <a:defRPr/>
              </a:pPr>
              <a:t>3</a:t>
            </a:fld>
            <a:endParaRPr lang="en-US" dirty="0">
              <a:solidFill>
                <a:prstClr val="black"/>
              </a:solidFill>
            </a:endParaRPr>
          </a:p>
        </p:txBody>
      </p:sp>
      <p:sp>
        <p:nvSpPr>
          <p:cNvPr id="5" name="Date Placeholder 4"/>
          <p:cNvSpPr>
            <a:spLocks noGrp="1"/>
          </p:cNvSpPr>
          <p:nvPr>
            <p:ph type="dt" idx="11"/>
          </p:nvPr>
        </p:nvSpPr>
        <p:spPr/>
        <p:txBody>
          <a:bodyPr/>
          <a:lstStyle/>
          <a:p>
            <a:pPr>
              <a:defRPr/>
            </a:pPr>
            <a:endParaRPr lang="en-US" dirty="0">
              <a:solidFill>
                <a:prstClr val="black"/>
              </a:solidFill>
            </a:endParaRPr>
          </a:p>
        </p:txBody>
      </p:sp>
      <p:sp>
        <p:nvSpPr>
          <p:cNvPr id="6" name="Notes Placeholder 5"/>
          <p:cNvSpPr>
            <a:spLocks noGrp="1"/>
          </p:cNvSpPr>
          <p:nvPr>
            <p:ph type="body" sz="quarter" idx="12"/>
          </p:nvPr>
        </p:nvSpPr>
        <p:spPr/>
        <p:txBody>
          <a:bodyPr/>
          <a:lstStyle/>
          <a:p>
            <a:endParaRPr lang="en-US" dirty="0"/>
          </a:p>
        </p:txBody>
      </p:sp>
    </p:spTree>
    <p:extLst>
      <p:ext uri="{BB962C8B-B14F-4D97-AF65-F5344CB8AC3E}">
        <p14:creationId xmlns:p14="http://schemas.microsoft.com/office/powerpoint/2010/main" val="1357335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4D4D03-7381-43E7-A4A7-5987B1428BB8}" type="slidenum">
              <a:rPr lang="en-US" smtClean="0"/>
              <a:t>6</a:t>
            </a:fld>
            <a:endParaRPr lang="en-US" dirty="0"/>
          </a:p>
        </p:txBody>
      </p:sp>
    </p:spTree>
    <p:extLst>
      <p:ext uri="{BB962C8B-B14F-4D97-AF65-F5344CB8AC3E}">
        <p14:creationId xmlns:p14="http://schemas.microsoft.com/office/powerpoint/2010/main" val="2990445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EA58A-39E5-4D21-9D36-B59FED999BAC}" type="slidenum">
              <a:rPr lang="en-US" smtClean="0"/>
              <a:t>28</a:t>
            </a:fld>
            <a:endParaRPr lang="en-US" dirty="0"/>
          </a:p>
        </p:txBody>
      </p:sp>
    </p:spTree>
    <p:extLst>
      <p:ext uri="{BB962C8B-B14F-4D97-AF65-F5344CB8AC3E}">
        <p14:creationId xmlns:p14="http://schemas.microsoft.com/office/powerpoint/2010/main" val="469087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EA58A-39E5-4D21-9D36-B59FED999BAC}" type="slidenum">
              <a:rPr lang="en-US" smtClean="0"/>
              <a:t>29</a:t>
            </a:fld>
            <a:endParaRPr lang="en-US" dirty="0"/>
          </a:p>
        </p:txBody>
      </p:sp>
    </p:spTree>
    <p:extLst>
      <p:ext uri="{BB962C8B-B14F-4D97-AF65-F5344CB8AC3E}">
        <p14:creationId xmlns:p14="http://schemas.microsoft.com/office/powerpoint/2010/main" val="24736709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34EA58A-39E5-4D21-9D36-B59FED999BAC}" type="slidenum">
              <a:rPr lang="en-US" smtClean="0"/>
              <a:t>30</a:t>
            </a:fld>
            <a:endParaRPr lang="en-US" dirty="0"/>
          </a:p>
        </p:txBody>
      </p:sp>
    </p:spTree>
    <p:extLst>
      <p:ext uri="{BB962C8B-B14F-4D97-AF65-F5344CB8AC3E}">
        <p14:creationId xmlns:p14="http://schemas.microsoft.com/office/powerpoint/2010/main" val="785727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4D4D03-7381-43E7-A4A7-5987B1428BB8}" type="slidenum">
              <a:rPr lang="en-US" smtClean="0"/>
              <a:t>32</a:t>
            </a:fld>
            <a:endParaRPr lang="en-US" dirty="0"/>
          </a:p>
        </p:txBody>
      </p:sp>
    </p:spTree>
    <p:extLst>
      <p:ext uri="{BB962C8B-B14F-4D97-AF65-F5344CB8AC3E}">
        <p14:creationId xmlns:p14="http://schemas.microsoft.com/office/powerpoint/2010/main" val="1136741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6F8EED6-615B-40E6-8DC0-32E197AAB69F}" type="datetime1">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23D2E0-857C-45E7-8D49-73C280832387}" type="slidenum">
              <a:rPr lang="en-US" smtClean="0"/>
              <a:t>‹#›</a:t>
            </a:fld>
            <a:endParaRPr lang="en-US" dirty="0"/>
          </a:p>
        </p:txBody>
      </p:sp>
      <p:pic>
        <p:nvPicPr>
          <p:cNvPr id="7" name="Picture 11" descr="NewPPcover.jpg"/>
          <p:cNvPicPr>
            <a:picLocks noChangeAspect="1"/>
          </p:cNvPicPr>
          <p:nvPr userDrawn="1"/>
        </p:nvPicPr>
        <p:blipFill rotWithShape="1">
          <a:blip r:embed="rId2">
            <a:extLst>
              <a:ext uri="{28A0092B-C50C-407E-A947-70E740481C1C}">
                <a14:useLocalDpi xmlns:a14="http://schemas.microsoft.com/office/drawing/2010/main"/>
              </a:ext>
            </a:extLst>
          </a:blip>
          <a:srcRect t="49966" b="7283"/>
          <a:stretch/>
        </p:blipFill>
        <p:spPr bwMode="auto">
          <a:xfrm>
            <a:off x="0" y="2998032"/>
            <a:ext cx="12191999" cy="3859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background cover.pdf"/>
          <p:cNvPicPr>
            <a:picLocks noChangeAspect="1"/>
          </p:cNvPicPr>
          <p:nvPr userDrawn="1"/>
        </p:nvPicPr>
        <p:blipFill rotWithShape="1">
          <a:blip r:embed="rId3" cstate="email">
            <a:extLst>
              <a:ext uri="{28A0092B-C50C-407E-A947-70E740481C1C}">
                <a14:useLocalDpi xmlns:a14="http://schemas.microsoft.com/office/drawing/2010/main" val="0"/>
              </a:ext>
            </a:extLst>
          </a:blip>
          <a:srcRect b="57158"/>
          <a:stretch/>
        </p:blipFill>
        <p:spPr>
          <a:xfrm>
            <a:off x="0" y="9815"/>
            <a:ext cx="12192000" cy="2988217"/>
          </a:xfrm>
          <a:prstGeom prst="rect">
            <a:avLst/>
          </a:prstGeom>
        </p:spPr>
      </p:pic>
    </p:spTree>
    <p:extLst>
      <p:ext uri="{BB962C8B-B14F-4D97-AF65-F5344CB8AC3E}">
        <p14:creationId xmlns:p14="http://schemas.microsoft.com/office/powerpoint/2010/main" val="18391377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32A941A-6A2F-448E-91EA-F0B0F3444560}" type="datetime1">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23D2E0-857C-45E7-8D49-73C280832387}" type="slidenum">
              <a:rPr lang="en-US" smtClean="0"/>
              <a:t>‹#›</a:t>
            </a:fld>
            <a:endParaRPr lang="en-US" dirty="0"/>
          </a:p>
        </p:txBody>
      </p:sp>
      <p:pic>
        <p:nvPicPr>
          <p:cNvPr id="7" name="Picture 10" descr="newPPTop.jpg"/>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63000"/>
            <a:ext cx="12191999" cy="1583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3320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39"/>
            <a:ext cx="36576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12800" y="274639"/>
            <a:ext cx="10769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2E59AD-77AC-490E-A6A8-DF76FA7D09F0}" type="datetime1">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23D2E0-857C-45E7-8D49-73C280832387}" type="slidenum">
              <a:rPr lang="en-US" smtClean="0"/>
              <a:t>‹#›</a:t>
            </a:fld>
            <a:endParaRPr lang="en-US" dirty="0"/>
          </a:p>
        </p:txBody>
      </p:sp>
      <p:pic>
        <p:nvPicPr>
          <p:cNvPr id="7" name="Picture 10" descr="newPPTop.jpg"/>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63000"/>
            <a:ext cx="12191999" cy="1583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34654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716132" y="1646266"/>
            <a:ext cx="10972800" cy="4525963"/>
          </a:xfrm>
        </p:spPr>
        <p:txBody>
          <a:bodyPr>
            <a:normAutofit/>
          </a:bodyPr>
          <a:lstStyle>
            <a:lvl1pPr>
              <a:defRPr sz="3600">
                <a:latin typeface="Arial" panose="020B0604020202020204" pitchFamily="34" charset="0"/>
                <a:cs typeface="Arial" panose="020B0604020202020204" pitchFamily="34" charset="0"/>
              </a:defRPr>
            </a:lvl1pPr>
            <a:lvl2pPr>
              <a:defRPr sz="3600">
                <a:latin typeface="Arial" panose="020B0604020202020204" pitchFamily="34" charset="0"/>
                <a:cs typeface="Arial" panose="020B0604020202020204" pitchFamily="34" charset="0"/>
              </a:defRPr>
            </a:lvl2pPr>
            <a:lvl3pPr>
              <a:defRPr sz="3600">
                <a:latin typeface="Arial" panose="020B0604020202020204" pitchFamily="34" charset="0"/>
                <a:cs typeface="Arial" panose="020B0604020202020204" pitchFamily="34" charset="0"/>
              </a:defRPr>
            </a:lvl3pPr>
            <a:lvl4pPr>
              <a:defRPr sz="3600">
                <a:latin typeface="Arial" panose="020B0604020202020204" pitchFamily="34" charset="0"/>
                <a:cs typeface="Arial" panose="020B0604020202020204" pitchFamily="34" charset="0"/>
              </a:defRPr>
            </a:lvl4pPr>
            <a:lvl5pPr>
              <a:defRPr sz="36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528A8A58-0B91-4B93-8DFD-BF8C358A8BF8}" type="datetime1">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pic>
        <p:nvPicPr>
          <p:cNvPr id="7" name="Picture 10" descr="newPPTop.jpg"/>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63000"/>
            <a:ext cx="12191999" cy="1583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6">
            <a:extLst>
              <a:ext uri="{FF2B5EF4-FFF2-40B4-BE49-F238E27FC236}">
                <a16:creationId xmlns:a16="http://schemas.microsoft.com/office/drawing/2014/main" id="{10FC61EE-9BC6-4D65-A9D4-658DEF614E7B}"/>
              </a:ext>
            </a:extLst>
          </p:cNvPr>
          <p:cNvSpPr>
            <a:spLocks noGrp="1"/>
          </p:cNvSpPr>
          <p:nvPr>
            <p:ph type="sldNum" sz="quarter" idx="12"/>
          </p:nvPr>
        </p:nvSpPr>
        <p:spPr>
          <a:xfrm>
            <a:off x="8737600" y="6356353"/>
            <a:ext cx="2844800" cy="365125"/>
          </a:xfrm>
        </p:spPr>
        <p:txBody>
          <a:bodyPr/>
          <a:lstStyle/>
          <a:p>
            <a:fld id="{7F23D2E0-857C-45E7-8D49-73C280832387}" type="slidenum">
              <a:rPr lang="en-US" smtClean="0"/>
              <a:t>‹#›</a:t>
            </a:fld>
            <a:endParaRPr lang="en-US" dirty="0"/>
          </a:p>
        </p:txBody>
      </p:sp>
    </p:spTree>
    <p:extLst>
      <p:ext uri="{BB962C8B-B14F-4D97-AF65-F5344CB8AC3E}">
        <p14:creationId xmlns:p14="http://schemas.microsoft.com/office/powerpoint/2010/main" val="2220798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04DF2E3-B2C8-47E9-879C-C3C31D819202}" type="datetime1">
              <a:rPr lang="en-US" smtClean="0"/>
              <a:t>4/6/2020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F23D2E0-857C-45E7-8D49-73C280832387}" type="slidenum">
              <a:rPr lang="en-US" smtClean="0"/>
              <a:t>‹#›</a:t>
            </a:fld>
            <a:endParaRPr lang="en-US" dirty="0"/>
          </a:p>
        </p:txBody>
      </p:sp>
      <p:pic>
        <p:nvPicPr>
          <p:cNvPr id="7" name="Picture 11" descr="NewPPcover.jpg"/>
          <p:cNvPicPr>
            <a:picLocks noChangeAspect="1"/>
          </p:cNvPicPr>
          <p:nvPr userDrawn="1"/>
        </p:nvPicPr>
        <p:blipFill rotWithShape="1">
          <a:blip r:embed="rId2">
            <a:extLst>
              <a:ext uri="{28A0092B-C50C-407E-A947-70E740481C1C}">
                <a14:useLocalDpi xmlns:a14="http://schemas.microsoft.com/office/drawing/2010/main"/>
              </a:ext>
            </a:extLst>
          </a:blip>
          <a:srcRect t="49967"/>
          <a:stretch/>
        </p:blipFill>
        <p:spPr bwMode="auto">
          <a:xfrm>
            <a:off x="0" y="2893102"/>
            <a:ext cx="12191999" cy="39648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6">
            <a:extLst>
              <a:ext uri="{FF2B5EF4-FFF2-40B4-BE49-F238E27FC236}">
                <a16:creationId xmlns:a16="http://schemas.microsoft.com/office/drawing/2014/main" id="{258B1A30-3497-4EBA-AA57-1AE7C1811D1C}"/>
              </a:ext>
            </a:extLst>
          </p:cNvPr>
          <p:cNvSpPr txBox="1">
            <a:spLocks/>
          </p:cNvSpPr>
          <p:nvPr userDrawn="1"/>
        </p:nvSpPr>
        <p:spPr>
          <a:xfrm>
            <a:off x="8890000" y="6508753"/>
            <a:ext cx="28448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F23D2E0-857C-45E7-8D49-73C280832387}" type="slidenum">
              <a:rPr lang="en-US" smtClean="0"/>
              <a:pPr/>
              <a:t>‹#›</a:t>
            </a:fld>
            <a:endParaRPr lang="en-US" dirty="0"/>
          </a:p>
        </p:txBody>
      </p:sp>
    </p:spTree>
    <p:extLst>
      <p:ext uri="{BB962C8B-B14F-4D97-AF65-F5344CB8AC3E}">
        <p14:creationId xmlns:p14="http://schemas.microsoft.com/office/powerpoint/2010/main" val="4059727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12800" y="1600203"/>
            <a:ext cx="7213600" cy="4525963"/>
          </a:xfrm>
        </p:spPr>
        <p:txBody>
          <a:bodyPr>
            <a:normAutofit/>
          </a:bodyPr>
          <a:lstStyle>
            <a:lvl1pPr>
              <a:defRPr sz="3600">
                <a:latin typeface="Arial" panose="020B0604020202020204" pitchFamily="34" charset="0"/>
                <a:cs typeface="Arial" panose="020B0604020202020204" pitchFamily="34" charset="0"/>
              </a:defRPr>
            </a:lvl1pPr>
            <a:lvl2pPr>
              <a:defRPr sz="3600">
                <a:latin typeface="Arial" panose="020B0604020202020204" pitchFamily="34" charset="0"/>
                <a:cs typeface="Arial" panose="020B0604020202020204" pitchFamily="34" charset="0"/>
              </a:defRPr>
            </a:lvl2pPr>
            <a:lvl3pPr>
              <a:defRPr sz="3600">
                <a:latin typeface="Arial" panose="020B0604020202020204" pitchFamily="34" charset="0"/>
                <a:cs typeface="Arial" panose="020B0604020202020204" pitchFamily="34" charset="0"/>
              </a:defRPr>
            </a:lvl3pPr>
            <a:lvl4pPr>
              <a:defRPr sz="3600">
                <a:latin typeface="Arial" panose="020B0604020202020204" pitchFamily="34" charset="0"/>
                <a:cs typeface="Arial" panose="020B0604020202020204" pitchFamily="34" charset="0"/>
              </a:defRPr>
            </a:lvl4pPr>
            <a:lvl5pPr>
              <a:defRPr sz="36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8256896" y="1646266"/>
            <a:ext cx="7213600" cy="4525963"/>
          </a:xfrm>
        </p:spPr>
        <p:txBody>
          <a:bodyPr>
            <a:normAutofit/>
          </a:bodyPr>
          <a:lstStyle>
            <a:lvl1pPr>
              <a:defRPr sz="3600">
                <a:latin typeface="Arial" panose="020B0604020202020204" pitchFamily="34" charset="0"/>
                <a:cs typeface="Arial" panose="020B0604020202020204" pitchFamily="34" charset="0"/>
              </a:defRPr>
            </a:lvl1pPr>
            <a:lvl2pPr>
              <a:defRPr sz="3600">
                <a:latin typeface="Arial" panose="020B0604020202020204" pitchFamily="34" charset="0"/>
                <a:cs typeface="Arial" panose="020B0604020202020204" pitchFamily="34" charset="0"/>
              </a:defRPr>
            </a:lvl2pPr>
            <a:lvl3pPr>
              <a:defRPr sz="3600">
                <a:latin typeface="Arial" panose="020B0604020202020204" pitchFamily="34" charset="0"/>
                <a:cs typeface="Arial" panose="020B0604020202020204" pitchFamily="34" charset="0"/>
              </a:defRPr>
            </a:lvl3pPr>
            <a:lvl4pPr>
              <a:defRPr sz="3600">
                <a:latin typeface="Arial" panose="020B0604020202020204" pitchFamily="34" charset="0"/>
                <a:cs typeface="Arial" panose="020B0604020202020204" pitchFamily="34" charset="0"/>
              </a:defRPr>
            </a:lvl4pPr>
            <a:lvl5pPr>
              <a:defRPr sz="3600">
                <a:latin typeface="Arial" panose="020B0604020202020204" pitchFamily="34" charset="0"/>
                <a:cs typeface="Arial" panose="020B0604020202020204"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427C631-CB7E-43DC-9BBB-BA3EEE8BA30B}" type="datetime1">
              <a:rPr lang="en-US" smtClean="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23D2E0-857C-45E7-8D49-73C280832387}" type="slidenum">
              <a:rPr lang="en-US" smtClean="0"/>
              <a:t>‹#›</a:t>
            </a:fld>
            <a:endParaRPr lang="en-US" dirty="0"/>
          </a:p>
        </p:txBody>
      </p:sp>
      <p:pic>
        <p:nvPicPr>
          <p:cNvPr id="8" name="Picture 10" descr="newPPTop.jpg"/>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63000"/>
            <a:ext cx="12191999" cy="1583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33569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7276EA-24F0-4433-A56E-724E41FA6638}" type="datetime1">
              <a:rPr lang="en-US" smtClean="0"/>
              <a:t>4/6/2020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F23D2E0-857C-45E7-8D49-73C280832387}" type="slidenum">
              <a:rPr lang="en-US" smtClean="0"/>
              <a:t>‹#›</a:t>
            </a:fld>
            <a:endParaRPr lang="en-US" dirty="0"/>
          </a:p>
        </p:txBody>
      </p:sp>
      <p:pic>
        <p:nvPicPr>
          <p:cNvPr id="10" name="Picture 10" descr="newPPTop.jpg"/>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63000"/>
            <a:ext cx="12191999" cy="1583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6091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31A6C21-B471-4B5E-B8FE-1020028AE857}" type="datetime1">
              <a:rPr lang="en-US" smtClean="0"/>
              <a:t>4/6/2020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F23D2E0-857C-45E7-8D49-73C280832387}" type="slidenum">
              <a:rPr lang="en-US" smtClean="0"/>
              <a:t>‹#›</a:t>
            </a:fld>
            <a:endParaRPr lang="en-US" dirty="0"/>
          </a:p>
        </p:txBody>
      </p:sp>
      <p:pic>
        <p:nvPicPr>
          <p:cNvPr id="6" name="Picture 10" descr="newPPTop.jpg"/>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63000"/>
            <a:ext cx="12191999" cy="1583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85829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905F30-9303-45F0-A713-DCC63F3AA90B}" type="datetime1">
              <a:rPr lang="en-US" smtClean="0"/>
              <a:t>4/6/2020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F23D2E0-857C-45E7-8D49-73C280832387}" type="slidenum">
              <a:rPr lang="en-US" smtClean="0"/>
              <a:t>‹#›</a:t>
            </a:fld>
            <a:endParaRPr lang="en-US" dirty="0"/>
          </a:p>
        </p:txBody>
      </p:sp>
    </p:spTree>
    <p:extLst>
      <p:ext uri="{BB962C8B-B14F-4D97-AF65-F5344CB8AC3E}">
        <p14:creationId xmlns:p14="http://schemas.microsoft.com/office/powerpoint/2010/main" val="3928387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5A9461B-CDF5-4BE8-A0F5-2F7C93A60855}" type="datetime1">
              <a:rPr lang="en-US" smtClean="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23D2E0-857C-45E7-8D49-73C280832387}" type="slidenum">
              <a:rPr lang="en-US" smtClean="0"/>
              <a:t>‹#›</a:t>
            </a:fld>
            <a:endParaRPr lang="en-US" dirty="0"/>
          </a:p>
        </p:txBody>
      </p:sp>
    </p:spTree>
    <p:extLst>
      <p:ext uri="{BB962C8B-B14F-4D97-AF65-F5344CB8AC3E}">
        <p14:creationId xmlns:p14="http://schemas.microsoft.com/office/powerpoint/2010/main" val="4282507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D087404-884E-4379-9478-F7D372DE0308}" type="datetime1">
              <a:rPr lang="en-US" smtClean="0"/>
              <a:t>4/6/2020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F23D2E0-857C-45E7-8D49-73C280832387}" type="slidenum">
              <a:rPr lang="en-US" smtClean="0"/>
              <a:t>‹#›</a:t>
            </a:fld>
            <a:endParaRPr lang="en-US" dirty="0"/>
          </a:p>
        </p:txBody>
      </p:sp>
    </p:spTree>
    <p:extLst>
      <p:ext uri="{BB962C8B-B14F-4D97-AF65-F5344CB8AC3E}">
        <p14:creationId xmlns:p14="http://schemas.microsoft.com/office/powerpoint/2010/main" val="5724925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5BA8FD-885D-4E1B-815B-BEB68598E5B1}" type="datetime1">
              <a:rPr lang="en-US" smtClean="0"/>
              <a:t>4/6/2020</a:t>
            </a:fld>
            <a:endParaRPr lang="en-US" dirty="0"/>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23D2E0-857C-45E7-8D49-73C280832387}" type="slidenum">
              <a:rPr lang="en-US" smtClean="0"/>
              <a:t>‹#›</a:t>
            </a:fld>
            <a:endParaRPr lang="en-US" dirty="0"/>
          </a:p>
        </p:txBody>
      </p:sp>
    </p:spTree>
    <p:extLst>
      <p:ext uri="{BB962C8B-B14F-4D97-AF65-F5344CB8AC3E}">
        <p14:creationId xmlns:p14="http://schemas.microsoft.com/office/powerpoint/2010/main" val="2276120949"/>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 id="2147483762" r:id="rId11"/>
  </p:sldLayoutIdLst>
  <p:hf hdr="0" ftr="0" dt="0"/>
  <p:txStyles>
    <p:titleStyle>
      <a:lvl1pPr algn="ctr" defTabSz="914400" rtl="0" eaLnBrk="1" latinLnBrk="0" hangingPunct="1">
        <a:spcBef>
          <a:spcPct val="0"/>
        </a:spcBef>
        <a:buNone/>
        <a:defRPr sz="4000" kern="1200">
          <a:solidFill>
            <a:schemeClr val="bg1">
              <a:lumMod val="95000"/>
            </a:schemeClr>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mailto:IRBRelianceandSIRBExceptions@va.gov" TargetMode="External"/><Relationship Id="rId2" Type="http://schemas.openxmlformats.org/officeDocument/2006/relationships/hyperlink" Target="https://www.research.va.gov/programs/orppe/ORD-IRB-Reliance-Request-Form.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Elizabeth.clark3@va.gov" TargetMode="External"/><Relationship Id="rId2" Type="http://schemas.openxmlformats.org/officeDocument/2006/relationships/hyperlink" Target="mailto:priscilla.craig@va.gov" TargetMode="External"/><Relationship Id="rId1" Type="http://schemas.openxmlformats.org/officeDocument/2006/relationships/slideLayout" Target="../slideLayouts/slideLayout2.xml"/><Relationship Id="rId4" Type="http://schemas.openxmlformats.org/officeDocument/2006/relationships/hyperlink" Target="mailto:Kristina.borror@va.gov"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ORDCOVID19@va.gov"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mailto:ORDCOVID19@VA.GOV" TargetMode="External"/><Relationship Id="rId2" Type="http://schemas.openxmlformats.org/officeDocument/2006/relationships/hyperlink" Target="mailto:VHACOORDREGULATORY@VA.GOV"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fda.gov/regulatory-information/search-fda-guidance-documents/fda-guidance-conduct-clinical-trials-medical-products-during-covid-19-pandemi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B50D40E-5794-4EE3-9BFD-B39EBB7FE229}"/>
              </a:ext>
            </a:extLst>
          </p:cNvPr>
          <p:cNvSpPr>
            <a:spLocks noGrp="1"/>
          </p:cNvSpPr>
          <p:nvPr>
            <p:ph type="ctrTitle"/>
          </p:nvPr>
        </p:nvSpPr>
        <p:spPr>
          <a:xfrm>
            <a:off x="1802067" y="3429000"/>
            <a:ext cx="8195930" cy="2819400"/>
          </a:xfrm>
        </p:spPr>
        <p:txBody>
          <a:bodyPr>
            <a:normAutofit fontScale="90000"/>
          </a:bodyPr>
          <a:lstStyle/>
          <a:p>
            <a:r>
              <a:rPr lang="en-US" sz="2700" dirty="0"/>
              <a:t>Human Subject Protections Issues </a:t>
            </a:r>
            <a:br>
              <a:rPr lang="en-US" sz="2700" dirty="0"/>
            </a:br>
            <a:r>
              <a:rPr lang="en-US" sz="2700" dirty="0"/>
              <a:t>Related to the COVID-19 Pandemic</a:t>
            </a:r>
            <a:br>
              <a:rPr lang="en-US" sz="2700" dirty="0"/>
            </a:br>
            <a:br>
              <a:rPr lang="en-US" sz="2400" dirty="0"/>
            </a:br>
            <a:r>
              <a:rPr lang="en-US" sz="2400" dirty="0"/>
              <a:t>Office of Research Protections, Policy, &amp; Education</a:t>
            </a:r>
            <a:br>
              <a:rPr lang="en-US" sz="2400" dirty="0"/>
            </a:br>
            <a:r>
              <a:rPr lang="en-US" sz="2400" dirty="0"/>
              <a:t>VHA Office of Research and Development</a:t>
            </a:r>
            <a:br>
              <a:rPr lang="en-US" sz="2400" dirty="0"/>
            </a:br>
            <a:r>
              <a:rPr lang="en-US" sz="2400" dirty="0"/>
              <a:t>Department of Veterans Affairs                          </a:t>
            </a:r>
            <a:br>
              <a:rPr lang="en-US" sz="2400" dirty="0"/>
            </a:br>
            <a:r>
              <a:rPr lang="en-US" sz="2400" dirty="0"/>
              <a:t>April 2, 2020</a:t>
            </a:r>
            <a:br>
              <a:rPr lang="en-US" sz="2400" dirty="0"/>
            </a:br>
            <a:br>
              <a:rPr lang="en-US" sz="2400" dirty="0"/>
            </a:br>
            <a:endParaRPr lang="en-US" sz="2400" dirty="0"/>
          </a:p>
        </p:txBody>
      </p:sp>
      <p:sp>
        <p:nvSpPr>
          <p:cNvPr id="4" name="TextBox 3">
            <a:extLst>
              <a:ext uri="{FF2B5EF4-FFF2-40B4-BE49-F238E27FC236}">
                <a16:creationId xmlns:a16="http://schemas.microsoft.com/office/drawing/2014/main" id="{4FA53146-7EA9-4E06-8F17-8388F4A6A817}"/>
              </a:ext>
            </a:extLst>
          </p:cNvPr>
          <p:cNvSpPr txBox="1"/>
          <p:nvPr/>
        </p:nvSpPr>
        <p:spPr>
          <a:xfrm>
            <a:off x="9269198" y="482007"/>
            <a:ext cx="2544260" cy="1055608"/>
          </a:xfrm>
          <a:prstGeom prst="roundRect">
            <a:avLst/>
          </a:prstGeom>
        </p:spPr>
        <p:style>
          <a:lnRef idx="2">
            <a:schemeClr val="accent6"/>
          </a:lnRef>
          <a:fillRef idx="1">
            <a:schemeClr val="lt1"/>
          </a:fillRef>
          <a:effectRef idx="0">
            <a:schemeClr val="accent6"/>
          </a:effectRef>
          <a:fontRef idx="minor">
            <a:schemeClr val="dk1"/>
          </a:fontRef>
        </p:style>
        <p:txBody>
          <a:bodyPr wrap="square" rtlCol="0">
            <a:spAutoFit/>
          </a:bodyPr>
          <a:lstStyle/>
          <a:p>
            <a:r>
              <a:rPr lang="en-US" sz="1400" dirty="0"/>
              <a:t>Dial in (Main)</a:t>
            </a:r>
            <a:r>
              <a:rPr lang="en-US" sz="1400" dirty="0">
                <a:solidFill>
                  <a:schemeClr val="tx1"/>
                </a:solidFill>
              </a:rPr>
              <a:t>:  (914) 614-3221</a:t>
            </a:r>
          </a:p>
          <a:p>
            <a:r>
              <a:rPr lang="en-US" sz="1400" dirty="0">
                <a:solidFill>
                  <a:schemeClr val="tx1"/>
                </a:solidFill>
              </a:rPr>
              <a:t>Dial in (Alt): (914) 339-0024</a:t>
            </a:r>
          </a:p>
          <a:p>
            <a:r>
              <a:rPr lang="en-US" sz="1400" dirty="0"/>
              <a:t>Access Code: 727-588-181</a:t>
            </a:r>
          </a:p>
          <a:p>
            <a:r>
              <a:rPr lang="en-US" sz="1400" dirty="0"/>
              <a:t>Slides in “Handout” Tab</a:t>
            </a:r>
          </a:p>
        </p:txBody>
      </p:sp>
      <p:sp>
        <p:nvSpPr>
          <p:cNvPr id="5" name="Slide Number Placeholder 4">
            <a:extLst>
              <a:ext uri="{FF2B5EF4-FFF2-40B4-BE49-F238E27FC236}">
                <a16:creationId xmlns:a16="http://schemas.microsoft.com/office/drawing/2014/main" id="{6BD4F0DE-A9E0-46D3-8E96-5E3A053F4440}"/>
              </a:ext>
            </a:extLst>
          </p:cNvPr>
          <p:cNvSpPr>
            <a:spLocks noGrp="1"/>
          </p:cNvSpPr>
          <p:nvPr>
            <p:ph type="sldNum" sz="quarter" idx="12"/>
          </p:nvPr>
        </p:nvSpPr>
        <p:spPr/>
        <p:txBody>
          <a:bodyPr/>
          <a:lstStyle/>
          <a:p>
            <a:fld id="{7F23D2E0-857C-45E7-8D49-73C280832387}" type="slidenum">
              <a:rPr lang="en-US" smtClean="0"/>
              <a:t>1</a:t>
            </a:fld>
            <a:endParaRPr lang="en-US" dirty="0"/>
          </a:p>
        </p:txBody>
      </p:sp>
    </p:spTree>
    <p:extLst>
      <p:ext uri="{BB962C8B-B14F-4D97-AF65-F5344CB8AC3E}">
        <p14:creationId xmlns:p14="http://schemas.microsoft.com/office/powerpoint/2010/main" val="1380494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64A144E-0098-43A5-B89D-BADA1F67221E}"/>
              </a:ext>
            </a:extLst>
          </p:cNvPr>
          <p:cNvSpPr>
            <a:spLocks noGrp="1"/>
          </p:cNvSpPr>
          <p:nvPr>
            <p:ph type="title"/>
          </p:nvPr>
        </p:nvSpPr>
        <p:spPr/>
        <p:txBody>
          <a:bodyPr>
            <a:normAutofit/>
          </a:bodyPr>
          <a:lstStyle/>
          <a:p>
            <a:pPr algn="l"/>
            <a:r>
              <a:rPr lang="en-US" sz="3200" dirty="0"/>
              <a:t>How Can Written Informed Consent be Obtained from VA Research Subjects Who are in COVID-19 Isolation? </a:t>
            </a:r>
          </a:p>
        </p:txBody>
      </p:sp>
      <p:sp>
        <p:nvSpPr>
          <p:cNvPr id="7" name="Content Placeholder 6">
            <a:extLst>
              <a:ext uri="{FF2B5EF4-FFF2-40B4-BE49-F238E27FC236}">
                <a16:creationId xmlns:a16="http://schemas.microsoft.com/office/drawing/2014/main" id="{ECCF8286-2C59-495E-8857-6EA34443423F}"/>
              </a:ext>
            </a:extLst>
          </p:cNvPr>
          <p:cNvSpPr>
            <a:spLocks noGrp="1"/>
          </p:cNvSpPr>
          <p:nvPr>
            <p:ph idx="1"/>
          </p:nvPr>
        </p:nvSpPr>
        <p:spPr>
          <a:xfrm>
            <a:off x="609600" y="1646266"/>
            <a:ext cx="10972800" cy="5075209"/>
          </a:xfrm>
        </p:spPr>
        <p:txBody>
          <a:bodyPr>
            <a:normAutofit fontScale="25000" lnSpcReduction="20000"/>
          </a:bodyPr>
          <a:lstStyle/>
          <a:p>
            <a:pPr marL="0" lvl="0" indent="0">
              <a:buNone/>
            </a:pPr>
            <a:r>
              <a:rPr lang="en-US" sz="8000" dirty="0"/>
              <a:t>If the signed informed consent document will not be able to be collected from the patient’s location and included in the study records, the following two options are acceptable to provide documentation that the patient signed the informed consent document:</a:t>
            </a:r>
          </a:p>
          <a:p>
            <a:pPr marL="0" lvl="0" indent="0">
              <a:buNone/>
            </a:pPr>
            <a:endParaRPr lang="en-US" sz="8000" u="sng" dirty="0"/>
          </a:p>
          <a:p>
            <a:pPr marL="0" lvl="0" indent="0">
              <a:buNone/>
            </a:pPr>
            <a:r>
              <a:rPr lang="en-US" sz="8000" b="1" u="sng" dirty="0"/>
              <a:t>Option #1</a:t>
            </a:r>
            <a:r>
              <a:rPr lang="en-US" sz="8000" b="1" dirty="0"/>
              <a:t>:</a:t>
            </a:r>
            <a:r>
              <a:rPr lang="en-US" sz="8000" dirty="0"/>
              <a:t>	Attestations by the witness who participated in the call and by the investigator that the patient confirmed that they agreed to participate in the study and signed the informed consent.</a:t>
            </a:r>
          </a:p>
          <a:p>
            <a:pPr marL="914400" lvl="2" indent="0">
              <a:buNone/>
            </a:pPr>
            <a:endParaRPr lang="en-US" sz="8000" dirty="0"/>
          </a:p>
          <a:p>
            <a:pPr marL="914400" lvl="2" indent="0">
              <a:buNone/>
            </a:pPr>
            <a:r>
              <a:rPr lang="en-US" sz="8000" b="1" u="sng" dirty="0"/>
              <a:t>Please note</a:t>
            </a:r>
            <a:r>
              <a:rPr lang="en-US" sz="8000" dirty="0"/>
              <a:t>:  ORD recommends that the documented verbal confirmation include information on the version of the IRB-approved informed consent document that was used, such as IRB-approved informed consent dated 03/30/2020, Version 1.0, or other type of designation such as IRB-approved on 03/30/2020.</a:t>
            </a:r>
          </a:p>
          <a:p>
            <a:pPr marL="914400" lvl="2" indent="0">
              <a:buNone/>
            </a:pPr>
            <a:endParaRPr lang="en-US" sz="8000" dirty="0"/>
          </a:p>
          <a:p>
            <a:pPr marL="914400" lvl="2" indent="-914400">
              <a:buNone/>
            </a:pPr>
            <a:r>
              <a:rPr lang="en-US" sz="8000" b="1" u="sng" dirty="0"/>
              <a:t>Option #2</a:t>
            </a:r>
            <a:r>
              <a:rPr lang="en-US" sz="8000" dirty="0"/>
              <a:t>:	A photograph of the informed consent document with attestation by the</a:t>
            </a:r>
          </a:p>
          <a:p>
            <a:pPr marL="914400" lvl="2" indent="-914400">
              <a:buNone/>
            </a:pPr>
            <a:r>
              <a:rPr lang="en-US" sz="8000" dirty="0"/>
              <a:t>person entering the photograph into the study record that states how that photograph</a:t>
            </a:r>
          </a:p>
          <a:p>
            <a:pPr marL="914400" lvl="2" indent="-914400">
              <a:buNone/>
            </a:pPr>
            <a:r>
              <a:rPr lang="en-US" sz="8000" dirty="0"/>
              <a:t>was obtained and that it is a photograph of the informed consent signed by the patient.</a:t>
            </a:r>
          </a:p>
          <a:p>
            <a:pPr marL="0" indent="0">
              <a:buNone/>
            </a:pPr>
            <a:endParaRPr lang="en-US" dirty="0"/>
          </a:p>
        </p:txBody>
      </p:sp>
      <p:sp>
        <p:nvSpPr>
          <p:cNvPr id="5" name="Slide Number Placeholder 4">
            <a:extLst>
              <a:ext uri="{FF2B5EF4-FFF2-40B4-BE49-F238E27FC236}">
                <a16:creationId xmlns:a16="http://schemas.microsoft.com/office/drawing/2014/main" id="{8A52AF2F-A4FB-47E9-9662-CF94FD67038C}"/>
              </a:ext>
            </a:extLst>
          </p:cNvPr>
          <p:cNvSpPr>
            <a:spLocks noGrp="1"/>
          </p:cNvSpPr>
          <p:nvPr>
            <p:ph type="sldNum" sz="quarter" idx="12"/>
          </p:nvPr>
        </p:nvSpPr>
        <p:spPr>
          <a:xfrm>
            <a:off x="9347200" y="6356350"/>
            <a:ext cx="2844800" cy="365125"/>
          </a:xfrm>
        </p:spPr>
        <p:txBody>
          <a:bodyPr/>
          <a:lstStyle/>
          <a:p>
            <a:fld id="{7F23D2E0-857C-45E7-8D49-73C280832387}" type="slidenum">
              <a:rPr lang="en-US" smtClean="0"/>
              <a:t>10</a:t>
            </a:fld>
            <a:endParaRPr lang="en-US" dirty="0"/>
          </a:p>
        </p:txBody>
      </p:sp>
    </p:spTree>
    <p:extLst>
      <p:ext uri="{BB962C8B-B14F-4D97-AF65-F5344CB8AC3E}">
        <p14:creationId xmlns:p14="http://schemas.microsoft.com/office/powerpoint/2010/main" val="3062713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64A144E-0098-43A5-B89D-BADA1F67221E}"/>
              </a:ext>
            </a:extLst>
          </p:cNvPr>
          <p:cNvSpPr>
            <a:spLocks noGrp="1"/>
          </p:cNvSpPr>
          <p:nvPr>
            <p:ph type="title"/>
          </p:nvPr>
        </p:nvSpPr>
        <p:spPr/>
        <p:txBody>
          <a:bodyPr>
            <a:normAutofit/>
          </a:bodyPr>
          <a:lstStyle/>
          <a:p>
            <a:pPr algn="l"/>
            <a:r>
              <a:rPr lang="en-US" sz="3200" dirty="0"/>
              <a:t>How Can Written Informed Consent be Obtained from VA Research Subjects Who are in COVID-19 Isolation? </a:t>
            </a:r>
          </a:p>
        </p:txBody>
      </p:sp>
      <p:sp>
        <p:nvSpPr>
          <p:cNvPr id="7" name="Content Placeholder 6">
            <a:extLst>
              <a:ext uri="{FF2B5EF4-FFF2-40B4-BE49-F238E27FC236}">
                <a16:creationId xmlns:a16="http://schemas.microsoft.com/office/drawing/2014/main" id="{ECCF8286-2C59-495E-8857-6EA34443423F}"/>
              </a:ext>
            </a:extLst>
          </p:cNvPr>
          <p:cNvSpPr>
            <a:spLocks noGrp="1"/>
          </p:cNvSpPr>
          <p:nvPr>
            <p:ph idx="1"/>
          </p:nvPr>
        </p:nvSpPr>
        <p:spPr>
          <a:xfrm>
            <a:off x="716132" y="1646266"/>
            <a:ext cx="10972800" cy="4937096"/>
          </a:xfrm>
        </p:spPr>
        <p:txBody>
          <a:bodyPr>
            <a:normAutofit fontScale="62500" lnSpcReduction="20000"/>
          </a:bodyPr>
          <a:lstStyle/>
          <a:p>
            <a:pPr lvl="0"/>
            <a:r>
              <a:rPr lang="en-US" dirty="0"/>
              <a:t>A copy of the informed consent document signed by the investigator and witness should be placed in the patient’s trial source documents, with a notation by the investigator of how the consent was obtained, e.g. telephone.  </a:t>
            </a:r>
          </a:p>
          <a:p>
            <a:pPr lvl="1"/>
            <a:r>
              <a:rPr lang="en-US" dirty="0"/>
              <a:t>The trial record at the investigational site should document how it was confirmed that the patient signed the consent form (i.e., either using attestation by the witness and investigator or the photograph of the signed consent).  </a:t>
            </a:r>
          </a:p>
          <a:p>
            <a:pPr lvl="1"/>
            <a:r>
              <a:rPr lang="en-US" dirty="0"/>
              <a:t>The note should include a statement of why the informed consent document signed by the patient was not retained, e.g., due to contamination of the document by infectious material. </a:t>
            </a:r>
          </a:p>
          <a:p>
            <a:pPr marL="0" indent="0">
              <a:buNone/>
            </a:pPr>
            <a:endParaRPr lang="en-US" dirty="0"/>
          </a:p>
          <a:p>
            <a:pPr lvl="0"/>
            <a:r>
              <a:rPr lang="en-US" dirty="0"/>
              <a:t>If the patient is unable to provide informed consent and there is a legally authorized representative, investigators should obtain consent from the participant’s legally authorized representative.  </a:t>
            </a:r>
          </a:p>
          <a:p>
            <a:pPr marL="0" indent="0">
              <a:buNone/>
            </a:pPr>
            <a:r>
              <a:rPr lang="en-US" dirty="0"/>
              <a:t> </a:t>
            </a:r>
          </a:p>
          <a:p>
            <a:pPr marL="0" indent="0">
              <a:buNone/>
            </a:pPr>
            <a:endParaRPr lang="en-US" dirty="0"/>
          </a:p>
        </p:txBody>
      </p:sp>
      <p:sp>
        <p:nvSpPr>
          <p:cNvPr id="5" name="Slide Number Placeholder 4">
            <a:extLst>
              <a:ext uri="{FF2B5EF4-FFF2-40B4-BE49-F238E27FC236}">
                <a16:creationId xmlns:a16="http://schemas.microsoft.com/office/drawing/2014/main" id="{8A52AF2F-A4FB-47E9-9662-CF94FD67038C}"/>
              </a:ext>
            </a:extLst>
          </p:cNvPr>
          <p:cNvSpPr>
            <a:spLocks noGrp="1"/>
          </p:cNvSpPr>
          <p:nvPr>
            <p:ph type="sldNum" sz="quarter" idx="12"/>
          </p:nvPr>
        </p:nvSpPr>
        <p:spPr>
          <a:xfrm>
            <a:off x="9347200" y="6356350"/>
            <a:ext cx="2844800" cy="365125"/>
          </a:xfrm>
        </p:spPr>
        <p:txBody>
          <a:bodyPr/>
          <a:lstStyle/>
          <a:p>
            <a:fld id="{7F23D2E0-857C-45E7-8D49-73C280832387}" type="slidenum">
              <a:rPr lang="en-US" smtClean="0"/>
              <a:t>11</a:t>
            </a:fld>
            <a:endParaRPr lang="en-US" dirty="0"/>
          </a:p>
        </p:txBody>
      </p:sp>
    </p:spTree>
    <p:extLst>
      <p:ext uri="{BB962C8B-B14F-4D97-AF65-F5344CB8AC3E}">
        <p14:creationId xmlns:p14="http://schemas.microsoft.com/office/powerpoint/2010/main" val="1750963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64A144E-0098-43A5-B89D-BADA1F67221E}"/>
              </a:ext>
            </a:extLst>
          </p:cNvPr>
          <p:cNvSpPr>
            <a:spLocks noGrp="1"/>
          </p:cNvSpPr>
          <p:nvPr>
            <p:ph type="title"/>
          </p:nvPr>
        </p:nvSpPr>
        <p:spPr/>
        <p:txBody>
          <a:bodyPr>
            <a:normAutofit/>
          </a:bodyPr>
          <a:lstStyle/>
          <a:p>
            <a:pPr algn="l"/>
            <a:r>
              <a:rPr lang="en-US" sz="3200" dirty="0"/>
              <a:t>How Can Written HIPAA Authorizations be Obtained from VA Research Subjects Who are in COVID-19 Isolation? </a:t>
            </a:r>
          </a:p>
        </p:txBody>
      </p:sp>
      <p:sp>
        <p:nvSpPr>
          <p:cNvPr id="7" name="Content Placeholder 6">
            <a:extLst>
              <a:ext uri="{FF2B5EF4-FFF2-40B4-BE49-F238E27FC236}">
                <a16:creationId xmlns:a16="http://schemas.microsoft.com/office/drawing/2014/main" id="{ECCF8286-2C59-495E-8857-6EA34443423F}"/>
              </a:ext>
            </a:extLst>
          </p:cNvPr>
          <p:cNvSpPr>
            <a:spLocks noGrp="1"/>
          </p:cNvSpPr>
          <p:nvPr>
            <p:ph idx="1"/>
          </p:nvPr>
        </p:nvSpPr>
        <p:spPr>
          <a:xfrm>
            <a:off x="716132" y="1646266"/>
            <a:ext cx="10972800" cy="4937096"/>
          </a:xfrm>
        </p:spPr>
        <p:txBody>
          <a:bodyPr>
            <a:normAutofit/>
          </a:bodyPr>
          <a:lstStyle/>
          <a:p>
            <a:r>
              <a:rPr lang="en-US" dirty="0"/>
              <a:t>Similar issues exist with obtaining written HIPAA authorizations from patients in COVID-19 isolation compared to obtaining written informed consent.</a:t>
            </a:r>
          </a:p>
          <a:p>
            <a:r>
              <a:rPr lang="en-US" dirty="0"/>
              <a:t>However, HIPAA is not analogous to the Common Rule or FDA regulations. </a:t>
            </a:r>
          </a:p>
          <a:p>
            <a:pPr marL="0" indent="0">
              <a:buNone/>
            </a:pPr>
            <a:r>
              <a:rPr lang="en-US" dirty="0"/>
              <a:t> </a:t>
            </a:r>
          </a:p>
        </p:txBody>
      </p:sp>
      <p:sp>
        <p:nvSpPr>
          <p:cNvPr id="5" name="Slide Number Placeholder 4">
            <a:extLst>
              <a:ext uri="{FF2B5EF4-FFF2-40B4-BE49-F238E27FC236}">
                <a16:creationId xmlns:a16="http://schemas.microsoft.com/office/drawing/2014/main" id="{8A52AF2F-A4FB-47E9-9662-CF94FD67038C}"/>
              </a:ext>
            </a:extLst>
          </p:cNvPr>
          <p:cNvSpPr>
            <a:spLocks noGrp="1"/>
          </p:cNvSpPr>
          <p:nvPr>
            <p:ph type="sldNum" sz="quarter" idx="12"/>
          </p:nvPr>
        </p:nvSpPr>
        <p:spPr>
          <a:xfrm>
            <a:off x="9347200" y="6356350"/>
            <a:ext cx="2844800" cy="365125"/>
          </a:xfrm>
        </p:spPr>
        <p:txBody>
          <a:bodyPr/>
          <a:lstStyle/>
          <a:p>
            <a:fld id="{7F23D2E0-857C-45E7-8D49-73C280832387}" type="slidenum">
              <a:rPr lang="en-US" smtClean="0"/>
              <a:t>12</a:t>
            </a:fld>
            <a:endParaRPr lang="en-US" dirty="0"/>
          </a:p>
        </p:txBody>
      </p:sp>
    </p:spTree>
    <p:extLst>
      <p:ext uri="{BB962C8B-B14F-4D97-AF65-F5344CB8AC3E}">
        <p14:creationId xmlns:p14="http://schemas.microsoft.com/office/powerpoint/2010/main" val="35880148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CEBE-BDA2-4664-B706-12DE8EEB9C81}"/>
              </a:ext>
            </a:extLst>
          </p:cNvPr>
          <p:cNvSpPr>
            <a:spLocks noGrp="1"/>
          </p:cNvSpPr>
          <p:nvPr>
            <p:ph type="title"/>
          </p:nvPr>
        </p:nvSpPr>
        <p:spPr/>
        <p:txBody>
          <a:bodyPr>
            <a:normAutofit/>
          </a:bodyPr>
          <a:lstStyle/>
          <a:p>
            <a:pPr algn="l"/>
            <a:r>
              <a:rPr lang="en-US" sz="2700" b="1" dirty="0"/>
              <a:t>How can Written HIPAA authorization be Obtained from VA Research Subjects Who are in COVID-19 Isolation? </a:t>
            </a:r>
            <a:endParaRPr lang="en-US" dirty="0"/>
          </a:p>
        </p:txBody>
      </p:sp>
      <p:sp>
        <p:nvSpPr>
          <p:cNvPr id="3" name="Content Placeholder 2">
            <a:extLst>
              <a:ext uri="{FF2B5EF4-FFF2-40B4-BE49-F238E27FC236}">
                <a16:creationId xmlns:a16="http://schemas.microsoft.com/office/drawing/2014/main" id="{F5C658E7-E74A-4155-B12D-73E378B6CFD5}"/>
              </a:ext>
            </a:extLst>
          </p:cNvPr>
          <p:cNvSpPr>
            <a:spLocks noGrp="1"/>
          </p:cNvSpPr>
          <p:nvPr>
            <p:ph idx="1"/>
          </p:nvPr>
        </p:nvSpPr>
        <p:spPr/>
        <p:txBody>
          <a:bodyPr>
            <a:normAutofit/>
          </a:bodyPr>
          <a:lstStyle/>
          <a:p>
            <a:r>
              <a:rPr lang="en-US" sz="2600" dirty="0"/>
              <a:t>As a response to the COVID-19 health pandemic, HHS Office of Civil Rights (OCR) is exercising enforcement exceptions that apply to health care provider activities beyond treatment and would cover research-related care or treatment, such as with clinical trials.  </a:t>
            </a:r>
          </a:p>
          <a:p>
            <a:r>
              <a:rPr lang="en-US" sz="2600" dirty="0"/>
              <a:t>Please note that HHS OCR guidance  is not expanding or otherwise altering the HIPAA Privacy and Security Rules but simply provides that HHS OCR will use its enforcement discretion to not issue penalties for violations by covered entities responding to the COVID-19 public health emergency. </a:t>
            </a:r>
          </a:p>
          <a:p>
            <a:endParaRPr lang="en-US" dirty="0"/>
          </a:p>
          <a:p>
            <a:pPr marL="0" indent="0">
              <a:buNone/>
            </a:pPr>
            <a:endParaRPr lang="en-US" dirty="0"/>
          </a:p>
        </p:txBody>
      </p:sp>
    </p:spTree>
    <p:extLst>
      <p:ext uri="{BB962C8B-B14F-4D97-AF65-F5344CB8AC3E}">
        <p14:creationId xmlns:p14="http://schemas.microsoft.com/office/powerpoint/2010/main" val="1811440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CEBE-BDA2-4664-B706-12DE8EEB9C81}"/>
              </a:ext>
            </a:extLst>
          </p:cNvPr>
          <p:cNvSpPr>
            <a:spLocks noGrp="1"/>
          </p:cNvSpPr>
          <p:nvPr>
            <p:ph type="title"/>
          </p:nvPr>
        </p:nvSpPr>
        <p:spPr/>
        <p:txBody>
          <a:bodyPr>
            <a:normAutofit/>
          </a:bodyPr>
          <a:lstStyle/>
          <a:p>
            <a:pPr algn="l"/>
            <a:r>
              <a:rPr lang="en-US" sz="2700" b="1" dirty="0"/>
              <a:t>How can Written HIPAA authorization Be Obtained from VA Research Subjects Who are in COVID-19 Isolation? </a:t>
            </a:r>
            <a:endParaRPr lang="en-US" dirty="0"/>
          </a:p>
        </p:txBody>
      </p:sp>
      <p:sp>
        <p:nvSpPr>
          <p:cNvPr id="3" name="Content Placeholder 2">
            <a:extLst>
              <a:ext uri="{FF2B5EF4-FFF2-40B4-BE49-F238E27FC236}">
                <a16:creationId xmlns:a16="http://schemas.microsoft.com/office/drawing/2014/main" id="{F5C658E7-E74A-4155-B12D-73E378B6CFD5}"/>
              </a:ext>
            </a:extLst>
          </p:cNvPr>
          <p:cNvSpPr>
            <a:spLocks noGrp="1"/>
          </p:cNvSpPr>
          <p:nvPr>
            <p:ph idx="1"/>
          </p:nvPr>
        </p:nvSpPr>
        <p:spPr>
          <a:xfrm>
            <a:off x="278781" y="1594624"/>
            <a:ext cx="11399000" cy="4988738"/>
          </a:xfrm>
        </p:spPr>
        <p:txBody>
          <a:bodyPr>
            <a:noAutofit/>
          </a:bodyPr>
          <a:lstStyle/>
          <a:p>
            <a:pPr marL="0" indent="0">
              <a:buNone/>
            </a:pPr>
            <a:r>
              <a:rPr lang="en-US" sz="1900" dirty="0"/>
              <a:t>Research HIPAA Authorizations combined with the Informed Consent may be obtained from the Subject in the manner addressed for Informed Consents.  Research HIPAA Authorizations, VAF 10-0493 may be obtained remotely in the following ways:</a:t>
            </a:r>
          </a:p>
          <a:p>
            <a:pPr marL="742950" lvl="0" indent="-742950">
              <a:buAutoNum type="arabicPeriod"/>
            </a:pPr>
            <a:r>
              <a:rPr lang="en-US" sz="1900" dirty="0"/>
              <a:t>Subject signs VAF 10-0493 at home and sends to VHA via mail, fax or takes a digital image to send via MyHealtheVet secure messaging.  VHA accepts an image of a signed authorization the same as the original; </a:t>
            </a:r>
            <a:r>
              <a:rPr lang="en-US" sz="1900" b="1" u="sng" dirty="0"/>
              <a:t>or</a:t>
            </a:r>
            <a:r>
              <a:rPr lang="en-US" sz="1900" dirty="0"/>
              <a:t> </a:t>
            </a:r>
          </a:p>
          <a:p>
            <a:pPr marL="0" lvl="0" indent="0">
              <a:buNone/>
            </a:pPr>
            <a:endParaRPr lang="en-US" sz="1900" dirty="0"/>
          </a:p>
          <a:p>
            <a:pPr marL="742950" lvl="0" indent="-742950">
              <a:buAutoNum type="arabicPeriod" startAt="2"/>
            </a:pPr>
            <a:r>
              <a:rPr lang="en-US" sz="1900" dirty="0"/>
              <a:t>Obtain verbal confirmation of the desire to sign, briefly document the circumstances of the signature on the authorization form and have two adult witnesses sign to authenticate the individual’s intent to provide authorization on the form.  The two adult witnesses will need to be present during the consenting conversation and provide both their signature and title on the form. </a:t>
            </a:r>
            <a:r>
              <a:rPr lang="en-US" sz="1900" b="1" u="sng" dirty="0">
                <a:solidFill>
                  <a:srgbClr val="FF0000"/>
                </a:solidFill>
              </a:rPr>
              <a:t>This option is only available during the COVID-19 crisis as verbal authorization is not normally permitted by HIPAA.</a:t>
            </a:r>
            <a:r>
              <a:rPr lang="en-US" sz="1900" dirty="0"/>
              <a:t> </a:t>
            </a:r>
          </a:p>
          <a:p>
            <a:pPr marL="0" lvl="0" indent="0">
              <a:buNone/>
            </a:pPr>
            <a:endParaRPr lang="en-US" sz="1900" dirty="0"/>
          </a:p>
          <a:p>
            <a:pPr marL="0" indent="0">
              <a:buNone/>
            </a:pPr>
            <a:r>
              <a:rPr lang="en-US" sz="1900" dirty="0"/>
              <a:t>3.        In addition, the IRB may approve to waive the HIPAA authorization requirement due to                              </a:t>
            </a:r>
          </a:p>
          <a:p>
            <a:pPr marL="0" indent="0">
              <a:buNone/>
            </a:pPr>
            <a:r>
              <a:rPr lang="en-US" sz="1900" dirty="0"/>
              <a:t>           challenges of obtaining authorization during the COVID-19 crisis.</a:t>
            </a:r>
          </a:p>
        </p:txBody>
      </p:sp>
    </p:spTree>
    <p:extLst>
      <p:ext uri="{BB962C8B-B14F-4D97-AF65-F5344CB8AC3E}">
        <p14:creationId xmlns:p14="http://schemas.microsoft.com/office/powerpoint/2010/main" val="29231160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64A144E-0098-43A5-B89D-BADA1F67221E}"/>
              </a:ext>
            </a:extLst>
          </p:cNvPr>
          <p:cNvSpPr>
            <a:spLocks noGrp="1"/>
          </p:cNvSpPr>
          <p:nvPr>
            <p:ph type="title"/>
          </p:nvPr>
        </p:nvSpPr>
        <p:spPr>
          <a:xfrm>
            <a:off x="609600" y="365153"/>
            <a:ext cx="10972800" cy="1143000"/>
          </a:xfrm>
        </p:spPr>
        <p:txBody>
          <a:bodyPr>
            <a:normAutofit/>
          </a:bodyPr>
          <a:lstStyle/>
          <a:p>
            <a:pPr lvl="0" algn="l"/>
            <a:r>
              <a:rPr lang="en-US" sz="2000" b="1" dirty="0"/>
              <a:t>Can  a waiver or alteration of HIPAA authorization be used to disclose protected health information (PHI) when written HIPAA authorization cannot be obtained from VA research subjects who are in COVID-19 isolation? </a:t>
            </a:r>
            <a:endParaRPr lang="en-US" sz="2000" dirty="0"/>
          </a:p>
        </p:txBody>
      </p:sp>
      <p:sp>
        <p:nvSpPr>
          <p:cNvPr id="7" name="Content Placeholder 6">
            <a:extLst>
              <a:ext uri="{FF2B5EF4-FFF2-40B4-BE49-F238E27FC236}">
                <a16:creationId xmlns:a16="http://schemas.microsoft.com/office/drawing/2014/main" id="{ECCF8286-2C59-495E-8857-6EA34443423F}"/>
              </a:ext>
            </a:extLst>
          </p:cNvPr>
          <p:cNvSpPr>
            <a:spLocks noGrp="1"/>
          </p:cNvSpPr>
          <p:nvPr>
            <p:ph idx="1"/>
          </p:nvPr>
        </p:nvSpPr>
        <p:spPr>
          <a:xfrm>
            <a:off x="716132" y="1646266"/>
            <a:ext cx="10972800" cy="4937096"/>
          </a:xfrm>
        </p:spPr>
        <p:txBody>
          <a:bodyPr>
            <a:normAutofit fontScale="55000" lnSpcReduction="20000"/>
          </a:bodyPr>
          <a:lstStyle/>
          <a:p>
            <a:r>
              <a:rPr lang="en-US" sz="4000" dirty="0"/>
              <a:t>VHA does not permit alterations of authorizations, so IRBs or Privacy Boards cannot grant an alteration of authorization eliminating the requirement for signatures or dates of the subject or the subject’s personal representative.  </a:t>
            </a:r>
          </a:p>
          <a:p>
            <a:pPr marL="0" indent="0">
              <a:buNone/>
            </a:pPr>
            <a:endParaRPr lang="en-US" sz="4000" dirty="0"/>
          </a:p>
          <a:p>
            <a:r>
              <a:rPr lang="en-US" sz="4000" dirty="0"/>
              <a:t>However, if a written authorization cannot be obtained from the subject who is in COVID-19 isolation or subject’s personal representative because he or she is unable to enter the hospital because of isolation precautions, the IRB or Privacy Board may approve a waiver of the requirements of written HIPAA Authorization provided the research meets the criteria for waiver of authorization in 45 CFR 164.512(i)(2)(ii).  This will permit VHA to use and disclose PHI outside of VHA for research purposes under the HIPAA Privacy Rule. </a:t>
            </a:r>
          </a:p>
          <a:p>
            <a:pPr marL="0" indent="0">
              <a:buNone/>
            </a:pPr>
            <a:endParaRPr lang="en-US" sz="4000" dirty="0"/>
          </a:p>
          <a:p>
            <a:r>
              <a:rPr lang="en-US" sz="4000" dirty="0"/>
              <a:t> As a reminder, when disclosing PHI outside of VHA for research purposes authority under the other applicable federal privacy laws is required in addition to the waiver.   </a:t>
            </a:r>
          </a:p>
          <a:p>
            <a:pPr marL="0" lvl="0" indent="0">
              <a:buNone/>
            </a:pPr>
            <a:r>
              <a:rPr lang="en-US" dirty="0"/>
              <a:t> </a:t>
            </a:r>
          </a:p>
          <a:p>
            <a:pPr marL="0" indent="0">
              <a:buNone/>
            </a:pPr>
            <a:r>
              <a:rPr lang="en-US" dirty="0"/>
              <a:t> </a:t>
            </a:r>
          </a:p>
          <a:p>
            <a:pPr marL="0" indent="0">
              <a:buNone/>
            </a:pPr>
            <a:endParaRPr lang="en-US" dirty="0"/>
          </a:p>
        </p:txBody>
      </p:sp>
      <p:sp>
        <p:nvSpPr>
          <p:cNvPr id="5" name="Slide Number Placeholder 4">
            <a:extLst>
              <a:ext uri="{FF2B5EF4-FFF2-40B4-BE49-F238E27FC236}">
                <a16:creationId xmlns:a16="http://schemas.microsoft.com/office/drawing/2014/main" id="{8A52AF2F-A4FB-47E9-9662-CF94FD67038C}"/>
              </a:ext>
            </a:extLst>
          </p:cNvPr>
          <p:cNvSpPr>
            <a:spLocks noGrp="1"/>
          </p:cNvSpPr>
          <p:nvPr>
            <p:ph type="sldNum" sz="quarter" idx="12"/>
          </p:nvPr>
        </p:nvSpPr>
        <p:spPr>
          <a:xfrm>
            <a:off x="9347200" y="6356350"/>
            <a:ext cx="2844800" cy="365125"/>
          </a:xfrm>
        </p:spPr>
        <p:txBody>
          <a:bodyPr/>
          <a:lstStyle/>
          <a:p>
            <a:fld id="{7F23D2E0-857C-45E7-8D49-73C280832387}" type="slidenum">
              <a:rPr lang="en-US" smtClean="0"/>
              <a:t>15</a:t>
            </a:fld>
            <a:endParaRPr lang="en-US" dirty="0"/>
          </a:p>
        </p:txBody>
      </p:sp>
    </p:spTree>
    <p:extLst>
      <p:ext uri="{BB962C8B-B14F-4D97-AF65-F5344CB8AC3E}">
        <p14:creationId xmlns:p14="http://schemas.microsoft.com/office/powerpoint/2010/main" val="42504971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45961-B169-4D14-87DA-668F212FA896}"/>
              </a:ext>
            </a:extLst>
          </p:cNvPr>
          <p:cNvSpPr>
            <a:spLocks noGrp="1"/>
          </p:cNvSpPr>
          <p:nvPr>
            <p:ph type="title"/>
          </p:nvPr>
        </p:nvSpPr>
        <p:spPr/>
        <p:txBody>
          <a:bodyPr>
            <a:normAutofit/>
          </a:bodyPr>
          <a:lstStyle/>
          <a:p>
            <a:r>
              <a:rPr lang="en-US" sz="3200" dirty="0"/>
              <a:t>VHA Directive 1200.05: VHA’s Use of Commercial IRBs</a:t>
            </a:r>
          </a:p>
        </p:txBody>
      </p:sp>
      <p:sp>
        <p:nvSpPr>
          <p:cNvPr id="3" name="Content Placeholder 2">
            <a:extLst>
              <a:ext uri="{FF2B5EF4-FFF2-40B4-BE49-F238E27FC236}">
                <a16:creationId xmlns:a16="http://schemas.microsoft.com/office/drawing/2014/main" id="{808C4F70-03D2-4608-828E-1E4A25F5866D}"/>
              </a:ext>
            </a:extLst>
          </p:cNvPr>
          <p:cNvSpPr>
            <a:spLocks noGrp="1"/>
          </p:cNvSpPr>
          <p:nvPr>
            <p:ph idx="1"/>
          </p:nvPr>
        </p:nvSpPr>
        <p:spPr/>
        <p:txBody>
          <a:bodyPr>
            <a:normAutofit/>
          </a:bodyPr>
          <a:lstStyle/>
          <a:p>
            <a:pPr lvl="0"/>
            <a:r>
              <a:rPr lang="en-US" sz="2400" u="sng" dirty="0"/>
              <a:t>Amendment to VHA Directive 1200.05</a:t>
            </a:r>
            <a:r>
              <a:rPr lang="en-US" sz="2400" dirty="0"/>
              <a:t>:  VHA Directive 1200.05 was amended on March 3, 2020 permitting VA Facilities to use commercial IRBs for cooperative (multi-site) research activities as approved by ORD:</a:t>
            </a:r>
          </a:p>
          <a:p>
            <a:pPr marL="0" lvl="0" indent="0">
              <a:buNone/>
            </a:pPr>
            <a:endParaRPr lang="en-US" sz="2400" dirty="0"/>
          </a:p>
          <a:p>
            <a:pPr marL="457200" lvl="1" indent="0">
              <a:buNone/>
            </a:pPr>
            <a:r>
              <a:rPr lang="en-US" sz="2400" dirty="0"/>
              <a:t>“VA will permit use of a commercial IRB as an IRB of Record for VA facilities if it has been specifically designated by ORD as a commercial IRB that may serve as an IRB for cooperative research.” 	</a:t>
            </a:r>
          </a:p>
          <a:p>
            <a:pPr marL="0" indent="0">
              <a:buNone/>
            </a:pPr>
            <a:r>
              <a:rPr lang="en-US" sz="2400" dirty="0"/>
              <a:t>      VHA Directive 1200.05, Paragraph 5.b.</a:t>
            </a:r>
          </a:p>
          <a:p>
            <a:pPr marL="0" indent="0">
              <a:buNone/>
            </a:pPr>
            <a:r>
              <a:rPr lang="en-US" dirty="0"/>
              <a:t>.  </a:t>
            </a:r>
          </a:p>
          <a:p>
            <a:endParaRPr lang="en-US" b="1" dirty="0"/>
          </a:p>
        </p:txBody>
      </p:sp>
    </p:spTree>
    <p:extLst>
      <p:ext uri="{BB962C8B-B14F-4D97-AF65-F5344CB8AC3E}">
        <p14:creationId xmlns:p14="http://schemas.microsoft.com/office/powerpoint/2010/main" val="30047525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45961-B169-4D14-87DA-668F212FA896}"/>
              </a:ext>
            </a:extLst>
          </p:cNvPr>
          <p:cNvSpPr>
            <a:spLocks noGrp="1"/>
          </p:cNvSpPr>
          <p:nvPr>
            <p:ph type="title"/>
          </p:nvPr>
        </p:nvSpPr>
        <p:spPr/>
        <p:txBody>
          <a:bodyPr>
            <a:normAutofit/>
          </a:bodyPr>
          <a:lstStyle/>
          <a:p>
            <a:r>
              <a:rPr lang="en-US" sz="3200" dirty="0"/>
              <a:t>VHA Directive 1200.05: VHA’s Use of Commercial IRBs</a:t>
            </a:r>
          </a:p>
        </p:txBody>
      </p:sp>
      <p:sp>
        <p:nvSpPr>
          <p:cNvPr id="3" name="Content Placeholder 2">
            <a:extLst>
              <a:ext uri="{FF2B5EF4-FFF2-40B4-BE49-F238E27FC236}">
                <a16:creationId xmlns:a16="http://schemas.microsoft.com/office/drawing/2014/main" id="{808C4F70-03D2-4608-828E-1E4A25F5866D}"/>
              </a:ext>
            </a:extLst>
          </p:cNvPr>
          <p:cNvSpPr>
            <a:spLocks noGrp="1"/>
          </p:cNvSpPr>
          <p:nvPr>
            <p:ph idx="1"/>
          </p:nvPr>
        </p:nvSpPr>
        <p:spPr>
          <a:xfrm>
            <a:off x="716132" y="1646266"/>
            <a:ext cx="10972800" cy="5055617"/>
          </a:xfrm>
        </p:spPr>
        <p:txBody>
          <a:bodyPr>
            <a:normAutofit fontScale="47500" lnSpcReduction="20000"/>
          </a:bodyPr>
          <a:lstStyle/>
          <a:p>
            <a:r>
              <a:rPr lang="en-US" sz="5100" dirty="0"/>
              <a:t>VA’s intent was to initially limit the use of commercial IRBs to industry sponsored clinical trials in which the industry collaborator pays for the use of the commercial IRB.</a:t>
            </a:r>
          </a:p>
          <a:p>
            <a:r>
              <a:rPr lang="en-US" sz="5100" dirty="0"/>
              <a:t>If another entity is not paying for the commercial IRB, VA cannot use the commercial IRB for that study.  </a:t>
            </a:r>
          </a:p>
          <a:p>
            <a:pPr lvl="1"/>
            <a:r>
              <a:rPr lang="en-US" sz="5100" dirty="0"/>
              <a:t>The VA NPC cannot be the entity that pays for the commercial IRB. </a:t>
            </a:r>
          </a:p>
          <a:p>
            <a:r>
              <a:rPr lang="en-US" sz="5100" dirty="0"/>
              <a:t>The commercial IRBs VA uses must be vetted and approved by ORD.</a:t>
            </a:r>
          </a:p>
          <a:p>
            <a:r>
              <a:rPr lang="en-US" sz="5100" dirty="0"/>
              <a:t>Agreements must be negotiated between the commercial IRBs and VA in order to use the IRB.</a:t>
            </a:r>
          </a:p>
          <a:p>
            <a:r>
              <a:rPr lang="en-US" sz="5100" dirty="0"/>
              <a:t>VHA facilities may not contract directly with commercial IRBs nor enter into an agreement that has been executed by another institution or entity for use of a commercial IRB.  </a:t>
            </a:r>
          </a:p>
          <a:p>
            <a:pPr lvl="1"/>
            <a:r>
              <a:rPr lang="en-US" sz="5100" dirty="0"/>
              <a:t>Example:  If your University has a contract with a commercial IRB for the IRB to provide IRB review services for the University, your VA cannot use their agreement to add the VA as a component of the University. </a:t>
            </a:r>
          </a:p>
          <a:p>
            <a:pPr marL="0" indent="0">
              <a:buNone/>
            </a:pPr>
            <a:endParaRPr lang="en-US" sz="4200" dirty="0"/>
          </a:p>
          <a:p>
            <a:endParaRPr lang="en-US" b="1" dirty="0"/>
          </a:p>
        </p:txBody>
      </p:sp>
    </p:spTree>
    <p:extLst>
      <p:ext uri="{BB962C8B-B14F-4D97-AF65-F5344CB8AC3E}">
        <p14:creationId xmlns:p14="http://schemas.microsoft.com/office/powerpoint/2010/main" val="40208924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E2249-7B8F-4817-8E35-D9A51DDBC782}"/>
              </a:ext>
            </a:extLst>
          </p:cNvPr>
          <p:cNvSpPr>
            <a:spLocks noGrp="1"/>
          </p:cNvSpPr>
          <p:nvPr>
            <p:ph type="title"/>
          </p:nvPr>
        </p:nvSpPr>
        <p:spPr/>
        <p:txBody>
          <a:bodyPr>
            <a:normAutofit/>
          </a:bodyPr>
          <a:lstStyle/>
          <a:p>
            <a:r>
              <a:rPr lang="en-US" sz="3200" dirty="0"/>
              <a:t>VHA Directive 1200.05: VHA’s Use of Commercial IRBs</a:t>
            </a:r>
          </a:p>
        </p:txBody>
      </p:sp>
      <p:sp>
        <p:nvSpPr>
          <p:cNvPr id="3" name="Content Placeholder 2">
            <a:extLst>
              <a:ext uri="{FF2B5EF4-FFF2-40B4-BE49-F238E27FC236}">
                <a16:creationId xmlns:a16="http://schemas.microsoft.com/office/drawing/2014/main" id="{1D064940-40CC-4EEA-9D05-28ABAE0BDE7D}"/>
              </a:ext>
            </a:extLst>
          </p:cNvPr>
          <p:cNvSpPr>
            <a:spLocks noGrp="1"/>
          </p:cNvSpPr>
          <p:nvPr>
            <p:ph idx="1"/>
          </p:nvPr>
        </p:nvSpPr>
        <p:spPr/>
        <p:txBody>
          <a:bodyPr>
            <a:normAutofit/>
          </a:bodyPr>
          <a:lstStyle/>
          <a:p>
            <a:r>
              <a:rPr lang="en-US" sz="2800" dirty="0"/>
              <a:t>VA has agreements with two commercial IRBs at the present time</a:t>
            </a:r>
          </a:p>
          <a:p>
            <a:pPr lvl="1"/>
            <a:r>
              <a:rPr lang="en-US" sz="2800" dirty="0"/>
              <a:t>Advarra IRB</a:t>
            </a:r>
          </a:p>
          <a:p>
            <a:pPr lvl="1"/>
            <a:r>
              <a:rPr lang="en-US" sz="2800" dirty="0"/>
              <a:t>WCG IRB</a:t>
            </a:r>
          </a:p>
          <a:p>
            <a:r>
              <a:rPr lang="en-US" sz="2800" dirty="0"/>
              <a:t>Some VA sites are already using these two commercial IRBs to participate in multi-site studies that they were selected to be in by the sponsors of the respective study:</a:t>
            </a:r>
          </a:p>
          <a:p>
            <a:pPr lvl="1"/>
            <a:r>
              <a:rPr lang="en-US" sz="2800" dirty="0"/>
              <a:t>National Institute of Allergy and Infectious Diseases (NIAID)</a:t>
            </a:r>
          </a:p>
          <a:p>
            <a:pPr lvl="1"/>
            <a:r>
              <a:rPr lang="en-US" sz="2800" dirty="0"/>
              <a:t>Regeneron Pharmaceuticals</a:t>
            </a:r>
          </a:p>
          <a:p>
            <a:pPr marL="0"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15968154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5E621-45E1-470C-929F-27DBD89845EC}"/>
              </a:ext>
            </a:extLst>
          </p:cNvPr>
          <p:cNvSpPr>
            <a:spLocks noGrp="1"/>
          </p:cNvSpPr>
          <p:nvPr>
            <p:ph type="title"/>
          </p:nvPr>
        </p:nvSpPr>
        <p:spPr/>
        <p:txBody>
          <a:bodyPr>
            <a:normAutofit/>
          </a:bodyPr>
          <a:lstStyle/>
          <a:p>
            <a:pPr algn="l"/>
            <a:r>
              <a:rPr lang="en-US" sz="3200" dirty="0"/>
              <a:t>VHA Directive 1200.05: VHA’s Use of Commercial IRBs: Requesting Use of a Commercial IRB</a:t>
            </a:r>
          </a:p>
        </p:txBody>
      </p:sp>
      <p:sp>
        <p:nvSpPr>
          <p:cNvPr id="3" name="Content Placeholder 2">
            <a:extLst>
              <a:ext uri="{FF2B5EF4-FFF2-40B4-BE49-F238E27FC236}">
                <a16:creationId xmlns:a16="http://schemas.microsoft.com/office/drawing/2014/main" id="{87B85924-B4A7-4C94-AEFA-2B899A671CA8}"/>
              </a:ext>
            </a:extLst>
          </p:cNvPr>
          <p:cNvSpPr>
            <a:spLocks noGrp="1"/>
          </p:cNvSpPr>
          <p:nvPr>
            <p:ph idx="1"/>
          </p:nvPr>
        </p:nvSpPr>
        <p:spPr/>
        <p:txBody>
          <a:bodyPr>
            <a:normAutofit fontScale="92500" lnSpcReduction="10000"/>
          </a:bodyPr>
          <a:lstStyle/>
          <a:p>
            <a:r>
              <a:rPr lang="en-US" sz="2800" dirty="0"/>
              <a:t>Requesting use of a Commercial IRB</a:t>
            </a:r>
          </a:p>
          <a:p>
            <a:pPr lvl="1"/>
            <a:r>
              <a:rPr lang="en-US" sz="2800" u="sng" dirty="0"/>
              <a:t>Do not </a:t>
            </a:r>
            <a:r>
              <a:rPr lang="en-US" sz="2800" dirty="0"/>
              <a:t>submit an </a:t>
            </a:r>
            <a:r>
              <a:rPr lang="en-US" sz="2800" dirty="0">
                <a:hlinkClick r:id="rId2">
                  <a:extLst>
                    <a:ext uri="{A12FA001-AC4F-418D-AE19-62706E023703}">
                      <ahyp:hlinkClr xmlns:ahyp="http://schemas.microsoft.com/office/drawing/2018/hyperlinkcolor" val="tx"/>
                    </a:ext>
                  </a:extLst>
                </a:hlinkClick>
              </a:rPr>
              <a:t>Institutional Review Board (IRB) Reliance Request Form)</a:t>
            </a:r>
            <a:r>
              <a:rPr lang="en-US" sz="2800" dirty="0"/>
              <a:t> to ORD</a:t>
            </a:r>
          </a:p>
          <a:p>
            <a:pPr lvl="1">
              <a:tabLst>
                <a:tab pos="692150" algn="l"/>
              </a:tabLst>
            </a:pPr>
            <a:r>
              <a:rPr lang="en-US" sz="2800" dirty="0"/>
              <a:t>VA Facility (Not the Investigator) </a:t>
            </a:r>
            <a:r>
              <a:rPr lang="en-US" sz="2800" b="1" u="sng" dirty="0"/>
              <a:t>must</a:t>
            </a:r>
            <a:r>
              <a:rPr lang="en-US" sz="2800" dirty="0"/>
              <a:t> provide the following information in a email to </a:t>
            </a:r>
            <a:r>
              <a:rPr lang="en-US" sz="2800" dirty="0">
                <a:hlinkClick r:id="rId3">
                  <a:extLst>
                    <a:ext uri="{A12FA001-AC4F-418D-AE19-62706E023703}">
                      <ahyp:hlinkClr xmlns:ahyp="http://schemas.microsoft.com/office/drawing/2018/hyperlinkcolor" val="tx"/>
                    </a:ext>
                  </a:extLst>
                </a:hlinkClick>
              </a:rPr>
              <a:t>IRBRelianceandSIRBExceptions@va.gov</a:t>
            </a:r>
            <a:r>
              <a:rPr lang="en-US" sz="2800" dirty="0"/>
              <a:t> with the subject line: </a:t>
            </a:r>
            <a:r>
              <a:rPr lang="en-US" sz="2800" b="1" dirty="0">
                <a:solidFill>
                  <a:srgbClr val="FF0000"/>
                </a:solidFill>
              </a:rPr>
              <a:t>“Commercial IRB Reliance Request”</a:t>
            </a:r>
          </a:p>
          <a:p>
            <a:pPr lvl="2"/>
            <a:r>
              <a:rPr lang="en-US" sz="2800" dirty="0"/>
              <a:t>Name of Commercial IRB</a:t>
            </a:r>
          </a:p>
          <a:p>
            <a:pPr lvl="2"/>
            <a:r>
              <a:rPr lang="en-US" sz="2800" dirty="0"/>
              <a:t>Name of VA Nonprofit Corporation</a:t>
            </a:r>
          </a:p>
          <a:p>
            <a:pPr lvl="2"/>
            <a:r>
              <a:rPr lang="en-US" sz="2800" dirty="0"/>
              <a:t>Please state whether your VA Facility has been selected by the sponsor for a study that is using the commercial IRB (time-sensitive)</a:t>
            </a:r>
          </a:p>
          <a:p>
            <a:pPr lvl="2"/>
            <a:endParaRPr lang="en-US" sz="2800" dirty="0"/>
          </a:p>
          <a:p>
            <a:pPr lvl="1"/>
            <a:endParaRPr lang="en-US" sz="2800" dirty="0"/>
          </a:p>
          <a:p>
            <a:pPr lvl="1"/>
            <a:endParaRPr lang="en-US" sz="2800" dirty="0"/>
          </a:p>
          <a:p>
            <a:pPr lvl="1"/>
            <a:endParaRPr lang="en-US" sz="2800" dirty="0"/>
          </a:p>
          <a:p>
            <a:pPr lvl="1"/>
            <a:endParaRPr lang="en-US" sz="2800" u="sng" dirty="0"/>
          </a:p>
          <a:p>
            <a:pPr marL="457200" lvl="1" indent="0">
              <a:buNone/>
            </a:pPr>
            <a:endParaRPr lang="en-US" sz="2800" u="sng" dirty="0"/>
          </a:p>
        </p:txBody>
      </p:sp>
    </p:spTree>
    <p:extLst>
      <p:ext uri="{BB962C8B-B14F-4D97-AF65-F5344CB8AC3E}">
        <p14:creationId xmlns:p14="http://schemas.microsoft.com/office/powerpoint/2010/main" val="914220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82502" y="609600"/>
            <a:ext cx="9328298" cy="639762"/>
          </a:xfrm>
        </p:spPr>
        <p:txBody>
          <a:bodyPr>
            <a:normAutofit fontScale="90000"/>
          </a:bodyPr>
          <a:lstStyle/>
          <a:p>
            <a:pPr algn="l"/>
            <a:r>
              <a:rPr lang="en-US" dirty="0"/>
              <a:t>Discussion Points</a:t>
            </a:r>
          </a:p>
        </p:txBody>
      </p:sp>
      <p:sp>
        <p:nvSpPr>
          <p:cNvPr id="6" name="Content Placeholder 5">
            <a:extLst>
              <a:ext uri="{FF2B5EF4-FFF2-40B4-BE49-F238E27FC236}">
                <a16:creationId xmlns:a16="http://schemas.microsoft.com/office/drawing/2014/main" id="{673894FB-0D08-4E2C-AF3D-6317DB3EBA2C}"/>
              </a:ext>
            </a:extLst>
          </p:cNvPr>
          <p:cNvSpPr>
            <a:spLocks noGrp="1"/>
          </p:cNvSpPr>
          <p:nvPr>
            <p:ph idx="1"/>
          </p:nvPr>
        </p:nvSpPr>
        <p:spPr>
          <a:xfrm>
            <a:off x="499731" y="1690577"/>
            <a:ext cx="10053970" cy="5091224"/>
          </a:xfrm>
        </p:spPr>
        <p:txBody>
          <a:bodyPr>
            <a:noAutofit/>
          </a:bodyPr>
          <a:lstStyle/>
          <a:p>
            <a:r>
              <a:rPr lang="en-US" sz="2000" dirty="0"/>
              <a:t>Obtaining informed consent and written HIPAA authorizations: COVID-19 patients</a:t>
            </a:r>
          </a:p>
          <a:p>
            <a:r>
              <a:rPr lang="en-US" sz="2000" dirty="0"/>
              <a:t>VHA Directive 1200.05 Amendment: Use of commercial IRBs in VA research</a:t>
            </a:r>
          </a:p>
          <a:p>
            <a:r>
              <a:rPr lang="en-US" sz="2000" dirty="0"/>
              <a:t>Use of designated review by R&amp;D Committees for review and approval of expanded access programs as regulated by the U.S. Food and Drug Administration</a:t>
            </a:r>
          </a:p>
          <a:p>
            <a:r>
              <a:rPr lang="en-US" sz="2000" dirty="0"/>
              <a:t>Modifications to previously approved research: </a:t>
            </a:r>
          </a:p>
          <a:p>
            <a:pPr lvl="1"/>
            <a:r>
              <a:rPr lang="en-US" sz="2000" dirty="0"/>
              <a:t>Amendments vs. changes made to eliminate apparent immediate harm to human subjects</a:t>
            </a:r>
          </a:p>
          <a:p>
            <a:r>
              <a:rPr lang="en-US" sz="2000" dirty="0"/>
              <a:t>Use of video and communication technologies </a:t>
            </a:r>
          </a:p>
          <a:p>
            <a:pPr marL="457200" lvl="1" indent="0">
              <a:buNone/>
            </a:pPr>
            <a:endParaRPr lang="en-US" sz="2000" dirty="0"/>
          </a:p>
        </p:txBody>
      </p:sp>
    </p:spTree>
    <p:extLst>
      <p:ext uri="{BB962C8B-B14F-4D97-AF65-F5344CB8AC3E}">
        <p14:creationId xmlns:p14="http://schemas.microsoft.com/office/powerpoint/2010/main" val="1258861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5E621-45E1-470C-929F-27DBD89845EC}"/>
              </a:ext>
            </a:extLst>
          </p:cNvPr>
          <p:cNvSpPr>
            <a:spLocks noGrp="1"/>
          </p:cNvSpPr>
          <p:nvPr>
            <p:ph type="title"/>
          </p:nvPr>
        </p:nvSpPr>
        <p:spPr/>
        <p:txBody>
          <a:bodyPr>
            <a:normAutofit/>
          </a:bodyPr>
          <a:lstStyle/>
          <a:p>
            <a:pPr algn="l"/>
            <a:r>
              <a:rPr lang="en-US" sz="3200" dirty="0"/>
              <a:t>VHA Directive 1200.05: VHA’s Use of Commercial IRBs: Requesting Use of a Commercial IRB</a:t>
            </a:r>
          </a:p>
        </p:txBody>
      </p:sp>
      <p:sp>
        <p:nvSpPr>
          <p:cNvPr id="3" name="Content Placeholder 2">
            <a:extLst>
              <a:ext uri="{FF2B5EF4-FFF2-40B4-BE49-F238E27FC236}">
                <a16:creationId xmlns:a16="http://schemas.microsoft.com/office/drawing/2014/main" id="{87B85924-B4A7-4C94-AEFA-2B899A671CA8}"/>
              </a:ext>
            </a:extLst>
          </p:cNvPr>
          <p:cNvSpPr>
            <a:spLocks noGrp="1"/>
          </p:cNvSpPr>
          <p:nvPr>
            <p:ph idx="1"/>
          </p:nvPr>
        </p:nvSpPr>
        <p:spPr/>
        <p:txBody>
          <a:bodyPr>
            <a:normAutofit/>
          </a:bodyPr>
          <a:lstStyle/>
          <a:p>
            <a:r>
              <a:rPr lang="en-US" sz="2800" dirty="0"/>
              <a:t>Requesting use of a Commercial IRB</a:t>
            </a:r>
          </a:p>
          <a:p>
            <a:pPr lvl="1"/>
            <a:r>
              <a:rPr lang="en-US" sz="2800" dirty="0"/>
              <a:t>Call for time sensitive issues:  </a:t>
            </a:r>
          </a:p>
          <a:p>
            <a:pPr lvl="3"/>
            <a:r>
              <a:rPr lang="en-US" sz="2800" dirty="0"/>
              <a:t>Ms. Priscilla Craig</a:t>
            </a:r>
          </a:p>
          <a:p>
            <a:pPr lvl="3"/>
            <a:r>
              <a:rPr lang="en-US" sz="2800" dirty="0"/>
              <a:t>Ms. Sarah Rule or Dr. Karen Jeans</a:t>
            </a:r>
          </a:p>
          <a:p>
            <a:pPr lvl="1"/>
            <a:r>
              <a:rPr lang="en-US" sz="2800" dirty="0"/>
              <a:t>Copy the Office of Research Oversight</a:t>
            </a:r>
          </a:p>
          <a:p>
            <a:pPr lvl="2"/>
            <a:r>
              <a:rPr lang="en-US" sz="2800" dirty="0"/>
              <a:t>Ms. Priscilla Craig at </a:t>
            </a:r>
            <a:r>
              <a:rPr lang="en-US" sz="2800" dirty="0">
                <a:hlinkClick r:id="rId2">
                  <a:extLst>
                    <a:ext uri="{A12FA001-AC4F-418D-AE19-62706E023703}">
                      <ahyp:hlinkClr xmlns:ahyp="http://schemas.microsoft.com/office/drawing/2018/hyperlinkcolor" val="tx"/>
                    </a:ext>
                  </a:extLst>
                </a:hlinkClick>
              </a:rPr>
              <a:t>priscilla.craig@va.gov</a:t>
            </a:r>
            <a:r>
              <a:rPr lang="en-US" sz="2800" dirty="0"/>
              <a:t> </a:t>
            </a:r>
          </a:p>
          <a:p>
            <a:pPr lvl="2"/>
            <a:r>
              <a:rPr lang="en-US" sz="2800" dirty="0"/>
              <a:t>Ms. Elizabeth Clark at </a:t>
            </a:r>
            <a:r>
              <a:rPr lang="en-US" sz="2800" dirty="0">
                <a:hlinkClick r:id="rId3">
                  <a:extLst>
                    <a:ext uri="{A12FA001-AC4F-418D-AE19-62706E023703}">
                      <ahyp:hlinkClr xmlns:ahyp="http://schemas.microsoft.com/office/drawing/2018/hyperlinkcolor" val="tx"/>
                    </a:ext>
                  </a:extLst>
                </a:hlinkClick>
              </a:rPr>
              <a:t>Elizabeth.clark3@va.gov</a:t>
            </a:r>
            <a:r>
              <a:rPr lang="en-US" sz="2800" dirty="0"/>
              <a:t> </a:t>
            </a:r>
          </a:p>
          <a:p>
            <a:pPr lvl="2"/>
            <a:r>
              <a:rPr lang="en-US" sz="2800" dirty="0"/>
              <a:t>Dr. Kristina Borror at </a:t>
            </a:r>
            <a:r>
              <a:rPr lang="en-US" sz="2800" dirty="0">
                <a:hlinkClick r:id="rId4">
                  <a:extLst>
                    <a:ext uri="{A12FA001-AC4F-418D-AE19-62706E023703}">
                      <ahyp:hlinkClr xmlns:ahyp="http://schemas.microsoft.com/office/drawing/2018/hyperlinkcolor" val="tx"/>
                    </a:ext>
                  </a:extLst>
                </a:hlinkClick>
              </a:rPr>
              <a:t>Kristina.borror@va.gov</a:t>
            </a:r>
            <a:endParaRPr lang="en-US" sz="2800" dirty="0"/>
          </a:p>
          <a:p>
            <a:pPr lvl="2"/>
            <a:endParaRPr lang="en-US" sz="2800" dirty="0"/>
          </a:p>
          <a:p>
            <a:pPr lvl="1"/>
            <a:endParaRPr lang="en-US" sz="2800" dirty="0"/>
          </a:p>
          <a:p>
            <a:pPr lvl="1"/>
            <a:endParaRPr lang="en-US" sz="2800" dirty="0"/>
          </a:p>
          <a:p>
            <a:pPr lvl="1"/>
            <a:endParaRPr lang="en-US" sz="2800" dirty="0"/>
          </a:p>
          <a:p>
            <a:pPr lvl="1"/>
            <a:endParaRPr lang="en-US" sz="2800" u="sng" dirty="0"/>
          </a:p>
          <a:p>
            <a:pPr marL="457200" lvl="1" indent="0">
              <a:buNone/>
            </a:pPr>
            <a:endParaRPr lang="en-US" sz="2800" u="sng" dirty="0"/>
          </a:p>
        </p:txBody>
      </p:sp>
    </p:spTree>
    <p:extLst>
      <p:ext uri="{BB962C8B-B14F-4D97-AF65-F5344CB8AC3E}">
        <p14:creationId xmlns:p14="http://schemas.microsoft.com/office/powerpoint/2010/main" val="12553596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E2249-7B8F-4817-8E35-D9A51DDBC782}"/>
              </a:ext>
            </a:extLst>
          </p:cNvPr>
          <p:cNvSpPr>
            <a:spLocks noGrp="1"/>
          </p:cNvSpPr>
          <p:nvPr>
            <p:ph type="title"/>
          </p:nvPr>
        </p:nvSpPr>
        <p:spPr>
          <a:xfrm>
            <a:off x="356840" y="352696"/>
            <a:ext cx="11707342" cy="1143000"/>
          </a:xfrm>
        </p:spPr>
        <p:txBody>
          <a:bodyPr>
            <a:noAutofit/>
          </a:bodyPr>
          <a:lstStyle/>
          <a:p>
            <a:pPr algn="l"/>
            <a:r>
              <a:rPr lang="en-US" sz="2400" dirty="0"/>
              <a:t>Can the VA Facility Use the Commercial IRB for the study: </a:t>
            </a:r>
            <a:br>
              <a:rPr lang="en-US" sz="2400" dirty="0"/>
            </a:br>
            <a:r>
              <a:rPr lang="en-US" sz="2400" dirty="0"/>
              <a:t>Information ORD has been Requesting When a VA Facility Informs ORD that it has an Investigator who will be Participating in a Multi-Site Study using a Commercial IRB</a:t>
            </a:r>
          </a:p>
        </p:txBody>
      </p:sp>
      <p:sp>
        <p:nvSpPr>
          <p:cNvPr id="3" name="Content Placeholder 2">
            <a:extLst>
              <a:ext uri="{FF2B5EF4-FFF2-40B4-BE49-F238E27FC236}">
                <a16:creationId xmlns:a16="http://schemas.microsoft.com/office/drawing/2014/main" id="{1D064940-40CC-4EEA-9D05-28ABAE0BDE7D}"/>
              </a:ext>
            </a:extLst>
          </p:cNvPr>
          <p:cNvSpPr>
            <a:spLocks noGrp="1"/>
          </p:cNvSpPr>
          <p:nvPr>
            <p:ph idx="1"/>
          </p:nvPr>
        </p:nvSpPr>
        <p:spPr/>
        <p:txBody>
          <a:bodyPr>
            <a:normAutofit lnSpcReduction="10000"/>
          </a:bodyPr>
          <a:lstStyle/>
          <a:p>
            <a:pPr marL="0" indent="0">
              <a:buNone/>
            </a:pPr>
            <a:r>
              <a:rPr lang="en-US" sz="2800" dirty="0"/>
              <a:t>ORD requests the following information copying ORO if ORO was not included in the initial query: </a:t>
            </a:r>
          </a:p>
          <a:p>
            <a:pPr marL="914400" lvl="1" indent="-514350">
              <a:buFont typeface="Arial" panose="020B0604020202020204" pitchFamily="34" charset="0"/>
              <a:buChar char="•"/>
            </a:pPr>
            <a:r>
              <a:rPr lang="en-US" sz="2800" dirty="0"/>
              <a:t>Whether the sponsor has confirmed your site’s participation in the study;</a:t>
            </a:r>
          </a:p>
          <a:p>
            <a:pPr marL="1314450" lvl="2" indent="-514350"/>
            <a:r>
              <a:rPr lang="en-US" sz="2800" dirty="0"/>
              <a:t>Your VA Facility cannot be a subsite/sub-institution of another approved participating institution</a:t>
            </a:r>
          </a:p>
          <a:p>
            <a:pPr marL="914400" lvl="1" indent="-514350">
              <a:buFont typeface="Arial" panose="020B0604020202020204" pitchFamily="34" charset="0"/>
              <a:buChar char="•"/>
            </a:pPr>
            <a:r>
              <a:rPr lang="en-US" sz="2800" dirty="0"/>
              <a:t>The name of the commercial IRB;</a:t>
            </a:r>
          </a:p>
          <a:p>
            <a:pPr marL="914400" lvl="1" indent="-514350">
              <a:buFont typeface="Arial" panose="020B0604020202020204" pitchFamily="34" charset="0"/>
              <a:buChar char="•"/>
            </a:pPr>
            <a:r>
              <a:rPr lang="en-US" sz="2800" dirty="0"/>
              <a:t>Who is paying for the use of the commercial IRB;</a:t>
            </a:r>
          </a:p>
          <a:p>
            <a:pPr marL="914400" lvl="1" indent="-514350">
              <a:buFont typeface="Arial" panose="020B0604020202020204" pitchFamily="34" charset="0"/>
              <a:buChar char="•"/>
            </a:pPr>
            <a:r>
              <a:rPr lang="en-US" sz="2800" dirty="0"/>
              <a:t>The name of the study; and</a:t>
            </a:r>
          </a:p>
          <a:p>
            <a:pPr marL="914400" lvl="1" indent="-514350">
              <a:buFont typeface="Arial" panose="020B0604020202020204" pitchFamily="34" charset="0"/>
              <a:buChar char="•"/>
            </a:pPr>
            <a:r>
              <a:rPr lang="en-US" sz="2800" dirty="0"/>
              <a:t>The name of the VA Principal Investigator.</a:t>
            </a:r>
          </a:p>
          <a:p>
            <a:pPr marL="0" indent="0">
              <a:buNone/>
            </a:pPr>
            <a:endParaRPr lang="en-US" sz="2800" dirty="0"/>
          </a:p>
          <a:p>
            <a:endParaRPr lang="en-US" dirty="0"/>
          </a:p>
          <a:p>
            <a:endParaRPr lang="en-US" dirty="0"/>
          </a:p>
        </p:txBody>
      </p:sp>
    </p:spTree>
    <p:extLst>
      <p:ext uri="{BB962C8B-B14F-4D97-AF65-F5344CB8AC3E}">
        <p14:creationId xmlns:p14="http://schemas.microsoft.com/office/powerpoint/2010/main" val="460065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E2249-7B8F-4817-8E35-D9A51DDBC782}"/>
              </a:ext>
            </a:extLst>
          </p:cNvPr>
          <p:cNvSpPr>
            <a:spLocks noGrp="1"/>
          </p:cNvSpPr>
          <p:nvPr>
            <p:ph type="title"/>
          </p:nvPr>
        </p:nvSpPr>
        <p:spPr>
          <a:xfrm>
            <a:off x="312234" y="363848"/>
            <a:ext cx="12221737" cy="1143000"/>
          </a:xfrm>
        </p:spPr>
        <p:txBody>
          <a:bodyPr>
            <a:noAutofit/>
          </a:bodyPr>
          <a:lstStyle/>
          <a:p>
            <a:pPr algn="l"/>
            <a:r>
              <a:rPr lang="en-US" sz="2600" dirty="0"/>
              <a:t>What is the Approval Process for Use of a Commercial IRB When your VA </a:t>
            </a:r>
            <a:br>
              <a:rPr lang="en-US" sz="2600" dirty="0"/>
            </a:br>
            <a:r>
              <a:rPr lang="en-US" sz="2600" dirty="0"/>
              <a:t>Facility Informs ORD that it has an Investigator who will be Participating in a </a:t>
            </a:r>
            <a:br>
              <a:rPr lang="en-US" sz="2600" dirty="0"/>
            </a:br>
            <a:r>
              <a:rPr lang="en-US" sz="2600" dirty="0"/>
              <a:t>Multi-Site Study using a Commercial IRB? </a:t>
            </a:r>
          </a:p>
        </p:txBody>
      </p:sp>
      <p:sp>
        <p:nvSpPr>
          <p:cNvPr id="3" name="Content Placeholder 2">
            <a:extLst>
              <a:ext uri="{FF2B5EF4-FFF2-40B4-BE49-F238E27FC236}">
                <a16:creationId xmlns:a16="http://schemas.microsoft.com/office/drawing/2014/main" id="{1D064940-40CC-4EEA-9D05-28ABAE0BDE7D}"/>
              </a:ext>
            </a:extLst>
          </p:cNvPr>
          <p:cNvSpPr>
            <a:spLocks noGrp="1"/>
          </p:cNvSpPr>
          <p:nvPr>
            <p:ph idx="1"/>
          </p:nvPr>
        </p:nvSpPr>
        <p:spPr/>
        <p:txBody>
          <a:bodyPr>
            <a:normAutofit fontScale="40000" lnSpcReduction="20000"/>
          </a:bodyPr>
          <a:lstStyle/>
          <a:p>
            <a:pPr marL="514350" indent="-514350">
              <a:buAutoNum type="arabicPeriod" startAt="2"/>
            </a:pPr>
            <a:r>
              <a:rPr lang="en-US" sz="4800" dirty="0"/>
              <a:t>If ORD has negotiated an agreement with that commercial IRB, ORD and ORO will send your VA Facility</a:t>
            </a:r>
          </a:p>
          <a:p>
            <a:pPr marL="1257300" lvl="2" indent="-457200"/>
            <a:r>
              <a:rPr lang="en-US" sz="4800" dirty="0"/>
              <a:t>The IRB Authorization Agreement</a:t>
            </a:r>
          </a:p>
          <a:p>
            <a:pPr marL="1714500" lvl="3" indent="-457200"/>
            <a:r>
              <a:rPr lang="en-US" sz="4800" dirty="0"/>
              <a:t>The agreement language does not require modification. The only fields to complete are the name of the VA facility and the signatures and dates of the signatories.</a:t>
            </a:r>
          </a:p>
          <a:p>
            <a:pPr marL="1257300" lvl="2" indent="-457200"/>
            <a:r>
              <a:rPr lang="en-US" sz="4800" dirty="0"/>
              <a:t>Local template for standard operating procedures to modify for use of the commercial IRB.</a:t>
            </a:r>
          </a:p>
          <a:p>
            <a:pPr marL="0" indent="0">
              <a:buNone/>
              <a:tabLst>
                <a:tab pos="512763" algn="l"/>
              </a:tabLst>
            </a:pPr>
            <a:r>
              <a:rPr lang="en-US" sz="4800" dirty="0"/>
              <a:t>3.	The IRB Authorization Agreement and SOPs can be done simultaneously. 	</a:t>
            </a:r>
          </a:p>
          <a:p>
            <a:pPr marL="0" indent="0">
              <a:buNone/>
              <a:tabLst>
                <a:tab pos="512763" algn="l"/>
              </a:tabLst>
            </a:pPr>
            <a:r>
              <a:rPr lang="en-US" sz="4800" dirty="0"/>
              <a:t>	</a:t>
            </a:r>
            <a:r>
              <a:rPr lang="en-US" sz="4800" b="1" u="sng" dirty="0"/>
              <a:t>Note</a:t>
            </a:r>
            <a:r>
              <a:rPr lang="en-US" sz="4800" dirty="0"/>
              <a:t>: Submit each as soon as you have completed them to ORO.</a:t>
            </a:r>
          </a:p>
          <a:p>
            <a:pPr marL="0" indent="0">
              <a:buNone/>
              <a:tabLst>
                <a:tab pos="457200" algn="l"/>
              </a:tabLst>
            </a:pPr>
            <a:endParaRPr lang="en-US" sz="4800" dirty="0"/>
          </a:p>
          <a:p>
            <a:pPr marL="0" indent="0">
              <a:buNone/>
            </a:pPr>
            <a:r>
              <a:rPr lang="en-US" sz="4800" dirty="0"/>
              <a:t>4.	ORD will send you a letter approving the use of the commercial IRB.</a:t>
            </a:r>
          </a:p>
          <a:p>
            <a:pPr marL="1543050" lvl="2" indent="-742950"/>
            <a:r>
              <a:rPr lang="en-US" sz="4800" dirty="0"/>
              <a:t>Letters approving the use of the commercial IRB issued by ORD for use of the commercial IRB were individual for each study.</a:t>
            </a:r>
          </a:p>
          <a:p>
            <a:pPr marL="1543050" lvl="2" indent="-742950"/>
            <a:r>
              <a:rPr lang="en-US" sz="4800" dirty="0"/>
              <a:t>ORD will be issuing commercial IRB authorization letters that cover multiple studies in which the sponsor pays for use of the IRB by your VA.</a:t>
            </a:r>
          </a:p>
          <a:p>
            <a:endParaRPr lang="en-US" sz="4800" dirty="0"/>
          </a:p>
          <a:p>
            <a:endParaRPr lang="en-US" dirty="0"/>
          </a:p>
        </p:txBody>
      </p:sp>
    </p:spTree>
    <p:extLst>
      <p:ext uri="{BB962C8B-B14F-4D97-AF65-F5344CB8AC3E}">
        <p14:creationId xmlns:p14="http://schemas.microsoft.com/office/powerpoint/2010/main" val="789916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E2249-7B8F-4817-8E35-D9A51DDBC782}"/>
              </a:ext>
            </a:extLst>
          </p:cNvPr>
          <p:cNvSpPr>
            <a:spLocks noGrp="1"/>
          </p:cNvSpPr>
          <p:nvPr>
            <p:ph type="title"/>
          </p:nvPr>
        </p:nvSpPr>
        <p:spPr>
          <a:xfrm>
            <a:off x="312234" y="363848"/>
            <a:ext cx="12221737" cy="1143000"/>
          </a:xfrm>
        </p:spPr>
        <p:txBody>
          <a:bodyPr>
            <a:noAutofit/>
          </a:bodyPr>
          <a:lstStyle/>
          <a:p>
            <a:pPr algn="l"/>
            <a:r>
              <a:rPr lang="en-US" sz="2600" dirty="0"/>
              <a:t>What is the Approval Process for Use of a Commercial IRB When your VA </a:t>
            </a:r>
            <a:br>
              <a:rPr lang="en-US" sz="2600" dirty="0"/>
            </a:br>
            <a:r>
              <a:rPr lang="en-US" sz="2600" dirty="0"/>
              <a:t>Facility Informs ORD that it has an Investigator who will be Participating in a </a:t>
            </a:r>
            <a:br>
              <a:rPr lang="en-US" sz="2600" dirty="0"/>
            </a:br>
            <a:r>
              <a:rPr lang="en-US" sz="2600" dirty="0"/>
              <a:t>Multi-Site Study using a Commercial IRB? </a:t>
            </a:r>
          </a:p>
        </p:txBody>
      </p:sp>
      <p:sp>
        <p:nvSpPr>
          <p:cNvPr id="3" name="Content Placeholder 2">
            <a:extLst>
              <a:ext uri="{FF2B5EF4-FFF2-40B4-BE49-F238E27FC236}">
                <a16:creationId xmlns:a16="http://schemas.microsoft.com/office/drawing/2014/main" id="{1D064940-40CC-4EEA-9D05-28ABAE0BDE7D}"/>
              </a:ext>
            </a:extLst>
          </p:cNvPr>
          <p:cNvSpPr>
            <a:spLocks noGrp="1"/>
          </p:cNvSpPr>
          <p:nvPr>
            <p:ph idx="1"/>
          </p:nvPr>
        </p:nvSpPr>
        <p:spPr/>
        <p:txBody>
          <a:bodyPr>
            <a:normAutofit/>
          </a:bodyPr>
          <a:lstStyle/>
          <a:p>
            <a:pPr marL="0" indent="0">
              <a:buNone/>
              <a:tabLst>
                <a:tab pos="457200" algn="l"/>
              </a:tabLst>
            </a:pPr>
            <a:endParaRPr lang="en-US" sz="2400" dirty="0"/>
          </a:p>
          <a:p>
            <a:pPr marL="0" indent="0">
              <a:buNone/>
              <a:tabLst>
                <a:tab pos="457200" algn="l"/>
              </a:tabLst>
            </a:pPr>
            <a:endParaRPr lang="en-US" sz="2400" dirty="0"/>
          </a:p>
          <a:p>
            <a:pPr marL="0" indent="0">
              <a:buNone/>
              <a:tabLst>
                <a:tab pos="457200" algn="l"/>
              </a:tabLst>
            </a:pPr>
            <a:endParaRPr lang="en-US" sz="2400" dirty="0"/>
          </a:p>
          <a:p>
            <a:pPr marL="0" indent="0">
              <a:buNone/>
              <a:tabLst>
                <a:tab pos="457200" algn="l"/>
              </a:tabLst>
            </a:pPr>
            <a:endParaRPr lang="en-US" sz="2400" dirty="0"/>
          </a:p>
          <a:p>
            <a:pPr marL="0" indent="0">
              <a:buNone/>
              <a:tabLst>
                <a:tab pos="457200" algn="l"/>
              </a:tabLst>
            </a:pPr>
            <a:r>
              <a:rPr lang="en-US" sz="2800" dirty="0"/>
              <a:t>5.	Do not update your Federalwide Assurance until ORO has 	informed </a:t>
            </a:r>
            <a:r>
              <a:rPr lang="en-US" sz="2800" dirty="0">
                <a:solidFill>
                  <a:srgbClr val="FF0000"/>
                </a:solidFill>
              </a:rPr>
              <a:t>you that you can proceed</a:t>
            </a:r>
            <a:r>
              <a:rPr lang="en-US" sz="2800" dirty="0"/>
              <a:t>. </a:t>
            </a:r>
          </a:p>
          <a:p>
            <a:pPr marL="0" indent="0">
              <a:buNone/>
            </a:pPr>
            <a:endParaRPr lang="en-US" sz="2800" dirty="0"/>
          </a:p>
          <a:p>
            <a:pPr marL="0" indent="0">
              <a:buNone/>
            </a:pPr>
            <a:endParaRPr lang="en-US" sz="3400" dirty="0"/>
          </a:p>
          <a:p>
            <a:endParaRPr lang="en-US" dirty="0"/>
          </a:p>
        </p:txBody>
      </p:sp>
    </p:spTree>
    <p:extLst>
      <p:ext uri="{BB962C8B-B14F-4D97-AF65-F5344CB8AC3E}">
        <p14:creationId xmlns:p14="http://schemas.microsoft.com/office/powerpoint/2010/main" val="14421757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5E621-45E1-470C-929F-27DBD89845EC}"/>
              </a:ext>
            </a:extLst>
          </p:cNvPr>
          <p:cNvSpPr>
            <a:spLocks noGrp="1"/>
          </p:cNvSpPr>
          <p:nvPr>
            <p:ph type="title"/>
          </p:nvPr>
        </p:nvSpPr>
        <p:spPr/>
        <p:txBody>
          <a:bodyPr>
            <a:normAutofit/>
          </a:bodyPr>
          <a:lstStyle/>
          <a:p>
            <a:pPr algn="l"/>
            <a:r>
              <a:rPr lang="en-US" sz="3200" dirty="0"/>
              <a:t>Important Tips to Remember:  Use of Commercial IRBs </a:t>
            </a:r>
          </a:p>
        </p:txBody>
      </p:sp>
      <p:sp>
        <p:nvSpPr>
          <p:cNvPr id="3" name="Content Placeholder 2">
            <a:extLst>
              <a:ext uri="{FF2B5EF4-FFF2-40B4-BE49-F238E27FC236}">
                <a16:creationId xmlns:a16="http://schemas.microsoft.com/office/drawing/2014/main" id="{87B85924-B4A7-4C94-AEFA-2B899A671CA8}"/>
              </a:ext>
            </a:extLst>
          </p:cNvPr>
          <p:cNvSpPr>
            <a:spLocks noGrp="1"/>
          </p:cNvSpPr>
          <p:nvPr>
            <p:ph idx="1"/>
          </p:nvPr>
        </p:nvSpPr>
        <p:spPr/>
        <p:txBody>
          <a:bodyPr>
            <a:normAutofit/>
          </a:bodyPr>
          <a:lstStyle/>
          <a:p>
            <a:r>
              <a:rPr lang="en-US" sz="2800" dirty="0"/>
              <a:t>VA Nonprofit Corporations (NPC)</a:t>
            </a:r>
          </a:p>
          <a:p>
            <a:pPr lvl="1"/>
            <a:r>
              <a:rPr lang="en-US" sz="2800" dirty="0"/>
              <a:t>The VA NPCs will also be signing the IRB Authorization Agreements to provide IRB oversight for studies in which they are engaged as defined by the Common Rule. </a:t>
            </a:r>
          </a:p>
        </p:txBody>
      </p:sp>
    </p:spTree>
    <p:extLst>
      <p:ext uri="{BB962C8B-B14F-4D97-AF65-F5344CB8AC3E}">
        <p14:creationId xmlns:p14="http://schemas.microsoft.com/office/powerpoint/2010/main" val="20253009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E2249-7B8F-4817-8E35-D9A51DDBC782}"/>
              </a:ext>
            </a:extLst>
          </p:cNvPr>
          <p:cNvSpPr>
            <a:spLocks noGrp="1"/>
          </p:cNvSpPr>
          <p:nvPr>
            <p:ph type="title"/>
          </p:nvPr>
        </p:nvSpPr>
        <p:spPr/>
        <p:txBody>
          <a:bodyPr>
            <a:normAutofit/>
          </a:bodyPr>
          <a:lstStyle/>
          <a:p>
            <a:r>
              <a:rPr lang="en-US" sz="3200" dirty="0"/>
              <a:t>VHA Directive 1200.05: VHA’s Use of Commercial IRBs</a:t>
            </a:r>
          </a:p>
        </p:txBody>
      </p:sp>
      <p:pic>
        <p:nvPicPr>
          <p:cNvPr id="9" name="Content Placeholder 8" descr="A drawing of a person&#10;&#10;Description automatically generated">
            <a:extLst>
              <a:ext uri="{FF2B5EF4-FFF2-40B4-BE49-F238E27FC236}">
                <a16:creationId xmlns:a16="http://schemas.microsoft.com/office/drawing/2014/main" id="{9A5FDB92-63C6-4CEF-AAE7-E59149A9426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884234" y="2467938"/>
            <a:ext cx="2780373" cy="2780373"/>
          </a:xfrm>
        </p:spPr>
      </p:pic>
      <p:sp>
        <p:nvSpPr>
          <p:cNvPr id="4" name="Rectangle 3">
            <a:extLst>
              <a:ext uri="{FF2B5EF4-FFF2-40B4-BE49-F238E27FC236}">
                <a16:creationId xmlns:a16="http://schemas.microsoft.com/office/drawing/2014/main" id="{5533B4BA-AB6D-4250-9343-87A310995ADC}"/>
              </a:ext>
            </a:extLst>
          </p:cNvPr>
          <p:cNvSpPr/>
          <p:nvPr/>
        </p:nvSpPr>
        <p:spPr>
          <a:xfrm>
            <a:off x="427463" y="2609386"/>
            <a:ext cx="4099933" cy="274117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Entering into an IRB Reliance Agreement with a Commercial IRB</a:t>
            </a:r>
          </a:p>
        </p:txBody>
      </p:sp>
      <p:sp>
        <p:nvSpPr>
          <p:cNvPr id="5" name="Oval 4">
            <a:extLst>
              <a:ext uri="{FF2B5EF4-FFF2-40B4-BE49-F238E27FC236}">
                <a16:creationId xmlns:a16="http://schemas.microsoft.com/office/drawing/2014/main" id="{57F093A5-A3CD-4B72-9381-013CC0AF6754}"/>
              </a:ext>
            </a:extLst>
          </p:cNvPr>
          <p:cNvSpPr/>
          <p:nvPr/>
        </p:nvSpPr>
        <p:spPr>
          <a:xfrm>
            <a:off x="7906215" y="2375210"/>
            <a:ext cx="3984704" cy="3077736"/>
          </a:xfrm>
          <a:prstGeom prst="ellipse">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Sponsor’s agreement to enter a VA Facility into the sponsor’s study being reviewed by the Commercial IRB</a:t>
            </a:r>
          </a:p>
        </p:txBody>
      </p:sp>
      <p:sp>
        <p:nvSpPr>
          <p:cNvPr id="10" name="TextBox 9">
            <a:extLst>
              <a:ext uri="{FF2B5EF4-FFF2-40B4-BE49-F238E27FC236}">
                <a16:creationId xmlns:a16="http://schemas.microsoft.com/office/drawing/2014/main" id="{3B9F07A4-50DF-44E0-8993-16172BA50B5E}"/>
              </a:ext>
            </a:extLst>
          </p:cNvPr>
          <p:cNvSpPr txBox="1"/>
          <p:nvPr/>
        </p:nvSpPr>
        <p:spPr>
          <a:xfrm>
            <a:off x="609600" y="5711307"/>
            <a:ext cx="11270166" cy="830997"/>
          </a:xfrm>
          <a:prstGeom prst="rect">
            <a:avLst/>
          </a:prstGeom>
          <a:noFill/>
        </p:spPr>
        <p:txBody>
          <a:bodyPr wrap="square" rtlCol="0">
            <a:spAutoFit/>
          </a:bodyPr>
          <a:lstStyle/>
          <a:p>
            <a:pPr algn="ctr"/>
            <a:r>
              <a:rPr lang="en-US" sz="2400" b="1" dirty="0">
                <a:latin typeface="Arial" panose="020B0604020202020204" pitchFamily="34" charset="0"/>
                <a:cs typeface="Arial" panose="020B0604020202020204" pitchFamily="34" charset="0"/>
              </a:rPr>
              <a:t>Sponsors of multi-site studies determine which sites are part of the study; </a:t>
            </a:r>
          </a:p>
          <a:p>
            <a:pPr algn="ctr"/>
            <a:r>
              <a:rPr lang="en-US" sz="2400" b="1" dirty="0">
                <a:latin typeface="Arial" panose="020B0604020202020204" pitchFamily="34" charset="0"/>
                <a:cs typeface="Arial" panose="020B0604020202020204" pitchFamily="34" charset="0"/>
              </a:rPr>
              <a:t>commercial IRBs do not choose sites for the sponsor.</a:t>
            </a:r>
          </a:p>
        </p:txBody>
      </p:sp>
    </p:spTree>
    <p:extLst>
      <p:ext uri="{BB962C8B-B14F-4D97-AF65-F5344CB8AC3E}">
        <p14:creationId xmlns:p14="http://schemas.microsoft.com/office/powerpoint/2010/main" val="25409602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DE2249-7B8F-4817-8E35-D9A51DDBC782}"/>
              </a:ext>
            </a:extLst>
          </p:cNvPr>
          <p:cNvSpPr>
            <a:spLocks noGrp="1"/>
          </p:cNvSpPr>
          <p:nvPr>
            <p:ph type="title"/>
          </p:nvPr>
        </p:nvSpPr>
        <p:spPr>
          <a:xfrm>
            <a:off x="312234" y="363848"/>
            <a:ext cx="12221737" cy="1143000"/>
          </a:xfrm>
        </p:spPr>
        <p:txBody>
          <a:bodyPr>
            <a:noAutofit/>
          </a:bodyPr>
          <a:lstStyle/>
          <a:p>
            <a:pPr algn="l"/>
            <a:r>
              <a:rPr lang="en-US" sz="3200" dirty="0"/>
              <a:t>Important Tips to Remember:  Use of Commercial IRBs </a:t>
            </a:r>
          </a:p>
        </p:txBody>
      </p:sp>
      <p:sp>
        <p:nvSpPr>
          <p:cNvPr id="3" name="Content Placeholder 2">
            <a:extLst>
              <a:ext uri="{FF2B5EF4-FFF2-40B4-BE49-F238E27FC236}">
                <a16:creationId xmlns:a16="http://schemas.microsoft.com/office/drawing/2014/main" id="{1D064940-40CC-4EEA-9D05-28ABAE0BDE7D}"/>
              </a:ext>
            </a:extLst>
          </p:cNvPr>
          <p:cNvSpPr>
            <a:spLocks noGrp="1"/>
          </p:cNvSpPr>
          <p:nvPr>
            <p:ph idx="1"/>
          </p:nvPr>
        </p:nvSpPr>
        <p:spPr/>
        <p:txBody>
          <a:bodyPr>
            <a:normAutofit/>
          </a:bodyPr>
          <a:lstStyle/>
          <a:p>
            <a:pPr marL="457200" lvl="1" indent="-457200">
              <a:buFont typeface="Arial" panose="020B0604020202020204" pitchFamily="34" charset="0"/>
              <a:buChar char="•"/>
              <a:tabLst>
                <a:tab pos="346075" algn="l"/>
              </a:tabLst>
            </a:pPr>
            <a:r>
              <a:rPr lang="en-US" sz="3000" dirty="0"/>
              <a:t>For VA Facilities that have already executed IRB Authorization Agreements with either Advarra or WCG as approved by ORD and ORO, your IRB authorization agreement only covers use for that specific study.</a:t>
            </a:r>
          </a:p>
          <a:p>
            <a:pPr marL="457200" lvl="1" indent="-457200">
              <a:buFont typeface="Arial" panose="020B0604020202020204" pitchFamily="34" charset="0"/>
              <a:buChar char="•"/>
              <a:tabLst>
                <a:tab pos="346075" algn="l"/>
              </a:tabLst>
            </a:pPr>
            <a:r>
              <a:rPr lang="en-US" sz="3000" dirty="0"/>
              <a:t>ORD will be issuing IRB Authorization Agreements that cover multiple studies for which your VA is a participating site and the commercial IRB is the IRB of Record. </a:t>
            </a:r>
          </a:p>
          <a:p>
            <a:pPr marL="0" indent="0">
              <a:buNone/>
            </a:pPr>
            <a:endParaRPr lang="en-US" sz="3400" dirty="0"/>
          </a:p>
          <a:p>
            <a:endParaRPr lang="en-US" sz="3400" dirty="0"/>
          </a:p>
          <a:p>
            <a:endParaRPr lang="en-US" dirty="0"/>
          </a:p>
        </p:txBody>
      </p:sp>
    </p:spTree>
    <p:extLst>
      <p:ext uri="{BB962C8B-B14F-4D97-AF65-F5344CB8AC3E}">
        <p14:creationId xmlns:p14="http://schemas.microsoft.com/office/powerpoint/2010/main" val="3491813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25E621-45E1-470C-929F-27DBD89845EC}"/>
              </a:ext>
            </a:extLst>
          </p:cNvPr>
          <p:cNvSpPr>
            <a:spLocks noGrp="1"/>
          </p:cNvSpPr>
          <p:nvPr>
            <p:ph type="title"/>
          </p:nvPr>
        </p:nvSpPr>
        <p:spPr/>
        <p:txBody>
          <a:bodyPr>
            <a:normAutofit/>
          </a:bodyPr>
          <a:lstStyle/>
          <a:p>
            <a:pPr algn="l"/>
            <a:r>
              <a:rPr lang="en-US" sz="3200" dirty="0"/>
              <a:t>Important Tips to Remember:  Use of Commercial IRBs </a:t>
            </a:r>
          </a:p>
        </p:txBody>
      </p:sp>
      <p:sp>
        <p:nvSpPr>
          <p:cNvPr id="3" name="Content Placeholder 2">
            <a:extLst>
              <a:ext uri="{FF2B5EF4-FFF2-40B4-BE49-F238E27FC236}">
                <a16:creationId xmlns:a16="http://schemas.microsoft.com/office/drawing/2014/main" id="{87B85924-B4A7-4C94-AEFA-2B899A671CA8}"/>
              </a:ext>
            </a:extLst>
          </p:cNvPr>
          <p:cNvSpPr>
            <a:spLocks noGrp="1"/>
          </p:cNvSpPr>
          <p:nvPr>
            <p:ph idx="1"/>
          </p:nvPr>
        </p:nvSpPr>
        <p:spPr/>
        <p:txBody>
          <a:bodyPr>
            <a:normAutofit fontScale="62500" lnSpcReduction="20000"/>
          </a:bodyPr>
          <a:lstStyle/>
          <a:p>
            <a:r>
              <a:rPr lang="en-US" dirty="0"/>
              <a:t>Once you have an agreement with a commercial IRB covering multiple studies (not a single study) and that commercial IRB has been added to your Federal Wide Assurance, you may rely on that commercial IRB anytime a multi-site study is proposed using that commercial IRB as long as:</a:t>
            </a:r>
          </a:p>
          <a:p>
            <a:pPr lvl="1"/>
            <a:r>
              <a:rPr lang="en-US" dirty="0"/>
              <a:t>The sponsor has selected your VA as a participating site;</a:t>
            </a:r>
          </a:p>
          <a:p>
            <a:pPr lvl="1"/>
            <a:r>
              <a:rPr lang="en-US" dirty="0"/>
              <a:t>The VA Facility or VA NPC is not paying for the IRB review; no money can be exchanged between the commercial IRB and the VA Facility due to Federal Acquisition Regulations (FAR);</a:t>
            </a:r>
          </a:p>
          <a:p>
            <a:pPr lvl="1"/>
            <a:r>
              <a:rPr lang="en-US" dirty="0"/>
              <a:t>The sponsor is paying the commercial IRB for use by the VA Facility. </a:t>
            </a:r>
          </a:p>
          <a:p>
            <a:endParaRPr lang="en-US" dirty="0"/>
          </a:p>
          <a:p>
            <a:r>
              <a:rPr lang="en-US" dirty="0"/>
              <a:t>There is no requirement to let ORD or ORO know of subsequent sponsored studies that your VA is participating in using the commercial IRB, unless it is a COVID study, then please notify </a:t>
            </a:r>
            <a:r>
              <a:rPr lang="en-US" u="sng" dirty="0">
                <a:hlinkClick r:id="rId2"/>
              </a:rPr>
              <a:t>ORDCOVID19@va.gov</a:t>
            </a:r>
            <a:r>
              <a:rPr lang="en-US" dirty="0"/>
              <a:t>.</a:t>
            </a:r>
          </a:p>
          <a:p>
            <a:endParaRPr lang="en-US" dirty="0"/>
          </a:p>
          <a:p>
            <a:endParaRPr lang="en-US" dirty="0"/>
          </a:p>
        </p:txBody>
      </p:sp>
    </p:spTree>
    <p:extLst>
      <p:ext uri="{BB962C8B-B14F-4D97-AF65-F5344CB8AC3E}">
        <p14:creationId xmlns:p14="http://schemas.microsoft.com/office/powerpoint/2010/main" val="744479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4EC90-6B8F-4DFD-8C02-7FD24A16AE4F}"/>
              </a:ext>
            </a:extLst>
          </p:cNvPr>
          <p:cNvSpPr>
            <a:spLocks noGrp="1"/>
          </p:cNvSpPr>
          <p:nvPr>
            <p:ph type="title"/>
          </p:nvPr>
        </p:nvSpPr>
        <p:spPr>
          <a:xfrm>
            <a:off x="479501" y="304801"/>
            <a:ext cx="11307337" cy="1325563"/>
          </a:xfrm>
        </p:spPr>
        <p:txBody>
          <a:bodyPr>
            <a:normAutofit fontScale="90000"/>
          </a:bodyPr>
          <a:lstStyle/>
          <a:p>
            <a:pPr algn="l"/>
            <a:r>
              <a:rPr lang="en-US" dirty="0"/>
              <a:t>Use of Designated Review by R&amp;D Committees for Review and Approval of Expanded Access Programs </a:t>
            </a:r>
          </a:p>
        </p:txBody>
      </p:sp>
      <p:sp>
        <p:nvSpPr>
          <p:cNvPr id="3" name="Content Placeholder 2">
            <a:extLst>
              <a:ext uri="{FF2B5EF4-FFF2-40B4-BE49-F238E27FC236}">
                <a16:creationId xmlns:a16="http://schemas.microsoft.com/office/drawing/2014/main" id="{9D6B899E-4785-4291-920F-29FEC61E81A1}"/>
              </a:ext>
            </a:extLst>
          </p:cNvPr>
          <p:cNvSpPr>
            <a:spLocks noGrp="1"/>
          </p:cNvSpPr>
          <p:nvPr>
            <p:ph idx="1"/>
          </p:nvPr>
        </p:nvSpPr>
        <p:spPr>
          <a:xfrm>
            <a:off x="267629" y="1630364"/>
            <a:ext cx="11924371" cy="5556682"/>
          </a:xfrm>
        </p:spPr>
        <p:txBody>
          <a:bodyPr>
            <a:noAutofit/>
          </a:bodyPr>
          <a:lstStyle/>
          <a:p>
            <a:pPr marL="336550" lvl="2" indent="-336550"/>
            <a:r>
              <a:rPr lang="en-US" sz="2800" dirty="0">
                <a:latin typeface="Tahoma"/>
                <a:cs typeface="Tahoma"/>
              </a:rPr>
              <a:t>VHA Directive 1200.01, Paragraph 9.e. allows a designated review process for specific types of research activities. </a:t>
            </a:r>
          </a:p>
          <a:p>
            <a:pPr marL="336550" lvl="2" indent="-336550"/>
            <a:r>
              <a:rPr lang="en-US" sz="2800" dirty="0">
                <a:latin typeface="Tahoma"/>
                <a:cs typeface="Tahoma"/>
              </a:rPr>
              <a:t> Designated reviewer must be one of the following:</a:t>
            </a:r>
          </a:p>
          <a:p>
            <a:pPr marL="793750" lvl="3" indent="-336550"/>
            <a:r>
              <a:rPr lang="en-US" sz="2800" dirty="0">
                <a:latin typeface="Tahoma"/>
                <a:cs typeface="Tahoma"/>
              </a:rPr>
              <a:t>R&amp;D Committee Chair</a:t>
            </a:r>
          </a:p>
          <a:p>
            <a:pPr marL="793750" lvl="3" indent="-336550"/>
            <a:r>
              <a:rPr lang="en-US" sz="2800" dirty="0">
                <a:latin typeface="Tahoma"/>
                <a:cs typeface="Tahoma"/>
              </a:rPr>
              <a:t>Voting member of the R&amp;D Committee designated by the Chair</a:t>
            </a:r>
          </a:p>
          <a:p>
            <a:pPr marL="336550" lvl="2" indent="-336550"/>
            <a:endParaRPr lang="en-US" dirty="0"/>
          </a:p>
          <a:p>
            <a:pPr marL="914400" lvl="2" indent="0">
              <a:buNone/>
            </a:pPr>
            <a:endParaRPr lang="en-US" dirty="0"/>
          </a:p>
          <a:p>
            <a:endParaRPr lang="en-US" dirty="0"/>
          </a:p>
        </p:txBody>
      </p:sp>
    </p:spTree>
    <p:extLst>
      <p:ext uri="{BB962C8B-B14F-4D97-AF65-F5344CB8AC3E}">
        <p14:creationId xmlns:p14="http://schemas.microsoft.com/office/powerpoint/2010/main" val="10878415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4EC90-6B8F-4DFD-8C02-7FD24A16AE4F}"/>
              </a:ext>
            </a:extLst>
          </p:cNvPr>
          <p:cNvSpPr>
            <a:spLocks noGrp="1"/>
          </p:cNvSpPr>
          <p:nvPr>
            <p:ph type="title"/>
          </p:nvPr>
        </p:nvSpPr>
        <p:spPr>
          <a:xfrm>
            <a:off x="345688" y="304801"/>
            <a:ext cx="11563814" cy="1325563"/>
          </a:xfrm>
        </p:spPr>
        <p:txBody>
          <a:bodyPr>
            <a:normAutofit fontScale="90000"/>
          </a:bodyPr>
          <a:lstStyle/>
          <a:p>
            <a:pPr algn="l"/>
            <a:r>
              <a:rPr lang="en-US" dirty="0"/>
              <a:t>Use of Designated Review by R&amp;D Committees for Review and Approval of Expanded Access Programs </a:t>
            </a:r>
          </a:p>
        </p:txBody>
      </p:sp>
      <p:sp>
        <p:nvSpPr>
          <p:cNvPr id="3" name="Content Placeholder 2">
            <a:extLst>
              <a:ext uri="{FF2B5EF4-FFF2-40B4-BE49-F238E27FC236}">
                <a16:creationId xmlns:a16="http://schemas.microsoft.com/office/drawing/2014/main" id="{9D6B899E-4785-4291-920F-29FEC61E81A1}"/>
              </a:ext>
            </a:extLst>
          </p:cNvPr>
          <p:cNvSpPr>
            <a:spLocks noGrp="1"/>
          </p:cNvSpPr>
          <p:nvPr>
            <p:ph idx="1"/>
          </p:nvPr>
        </p:nvSpPr>
        <p:spPr>
          <a:xfrm>
            <a:off x="189571" y="1676400"/>
            <a:ext cx="12002429" cy="5434446"/>
          </a:xfrm>
        </p:spPr>
        <p:txBody>
          <a:bodyPr>
            <a:normAutofit/>
          </a:bodyPr>
          <a:lstStyle/>
          <a:p>
            <a:pPr marL="50800" lvl="1" indent="0">
              <a:buNone/>
            </a:pPr>
            <a:r>
              <a:rPr lang="en-US" sz="2400" dirty="0"/>
              <a:t>The following activities may be approved using designated review:</a:t>
            </a:r>
          </a:p>
          <a:p>
            <a:pPr marL="793750" lvl="2" indent="-342900"/>
            <a:r>
              <a:rPr lang="en-US" sz="2400" dirty="0"/>
              <a:t>Minor changes to a protocol required by R&amp;D Committee following full board review;</a:t>
            </a:r>
          </a:p>
          <a:p>
            <a:pPr marL="793750" lvl="2" indent="-342900"/>
            <a:r>
              <a:rPr lang="en-US" sz="2400" dirty="0"/>
              <a:t>Final approval for protocols approved contingent on the full approval of a subcommittee if the subcommittee had not required major changes (as defined in local SOPS) to the protocol since the R&amp;D Committee conducts its review;</a:t>
            </a:r>
          </a:p>
          <a:p>
            <a:pPr marL="793750" lvl="2" indent="-342900"/>
            <a:r>
              <a:rPr lang="en-US" sz="2400" dirty="0"/>
              <a:t>Final approval contingent on privacy office (PO)/information system security officer (ISSO) review;</a:t>
            </a:r>
          </a:p>
          <a:p>
            <a:pPr marL="793750" lvl="2" indent="-342900"/>
            <a:r>
              <a:rPr lang="en-US" sz="2400" dirty="0"/>
              <a:t>Exempt and Expedited human subject research protocols;</a:t>
            </a:r>
          </a:p>
          <a:p>
            <a:pPr marL="914400" lvl="2" indent="0">
              <a:buNone/>
            </a:pPr>
            <a:endParaRPr lang="en-US" sz="2400" dirty="0"/>
          </a:p>
          <a:p>
            <a:endParaRPr lang="en-US" sz="2400" dirty="0"/>
          </a:p>
        </p:txBody>
      </p:sp>
    </p:spTree>
    <p:extLst>
      <p:ext uri="{BB962C8B-B14F-4D97-AF65-F5344CB8AC3E}">
        <p14:creationId xmlns:p14="http://schemas.microsoft.com/office/powerpoint/2010/main" val="137736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nchor="ctr">
            <a:normAutofit fontScale="90000"/>
          </a:bodyPr>
          <a:lstStyle/>
          <a:p>
            <a:r>
              <a:rPr lang="en-US" dirty="0"/>
              <a:t>Informed Consent:  Subjects in COVID-19 Isolation</a:t>
            </a:r>
          </a:p>
        </p:txBody>
      </p:sp>
      <p:sp>
        <p:nvSpPr>
          <p:cNvPr id="9" name="Content Placeholder 2">
            <a:extLst>
              <a:ext uri="{FF2B5EF4-FFF2-40B4-BE49-F238E27FC236}">
                <a16:creationId xmlns:a16="http://schemas.microsoft.com/office/drawing/2014/main" id="{233F47E3-574F-4412-AFF7-B58BB8263B80}"/>
              </a:ext>
            </a:extLst>
          </p:cNvPr>
          <p:cNvSpPr>
            <a:spLocks noGrp="1"/>
          </p:cNvSpPr>
          <p:nvPr>
            <p:ph sz="half" idx="1"/>
          </p:nvPr>
        </p:nvSpPr>
        <p:spPr>
          <a:xfrm>
            <a:off x="120186" y="1936249"/>
            <a:ext cx="8736921" cy="4525963"/>
          </a:xfrm>
        </p:spPr>
        <p:txBody>
          <a:bodyPr>
            <a:normAutofit lnSpcReduction="10000"/>
          </a:bodyPr>
          <a:lstStyle/>
          <a:p>
            <a:r>
              <a:rPr lang="en-US" sz="2400" dirty="0"/>
              <a:t>Informed consent is the cornerstone of ethical human subject protections under the Common Rule. </a:t>
            </a:r>
          </a:p>
          <a:p>
            <a:r>
              <a:rPr lang="en-US" sz="2400" dirty="0"/>
              <a:t>Unless waived by an Institutional Review Board (IRB), informed consent must be obtained from the subject or the subject’s legally authorized representative. </a:t>
            </a:r>
          </a:p>
          <a:p>
            <a:r>
              <a:rPr lang="en-US" sz="2400" dirty="0"/>
              <a:t>Written informed consent as approved by an IRB is required for human subjects research if the criteria for a waiver of informed consent or a waiver of documentation of informed consent are not met.</a:t>
            </a:r>
          </a:p>
          <a:p>
            <a:r>
              <a:rPr lang="en-US" sz="2400" dirty="0"/>
              <a:t>One cannot make informed consent optional when required by the IRB because the prospective subject is in COVID-19 isolation.</a:t>
            </a:r>
          </a:p>
          <a:p>
            <a:pPr marL="0" indent="0">
              <a:buNone/>
            </a:pPr>
            <a:endParaRPr lang="en-US" sz="2400" dirty="0"/>
          </a:p>
          <a:p>
            <a:endParaRPr lang="en-US" sz="2400" dirty="0"/>
          </a:p>
          <a:p>
            <a:endParaRPr lang="en-US" sz="2400" dirty="0"/>
          </a:p>
        </p:txBody>
      </p:sp>
      <p:sp>
        <p:nvSpPr>
          <p:cNvPr id="11" name="Slide Number Placeholder 4">
            <a:extLst>
              <a:ext uri="{FF2B5EF4-FFF2-40B4-BE49-F238E27FC236}">
                <a16:creationId xmlns:a16="http://schemas.microsoft.com/office/drawing/2014/main" id="{46A21857-224F-4AF3-B4E2-3EF8968AC2CC}"/>
              </a:ext>
            </a:extLst>
          </p:cNvPr>
          <p:cNvSpPr>
            <a:spLocks noGrp="1"/>
          </p:cNvSpPr>
          <p:nvPr>
            <p:ph type="sldNum" sz="quarter" idx="12"/>
          </p:nvPr>
        </p:nvSpPr>
        <p:spPr>
          <a:xfrm>
            <a:off x="8737600" y="6356353"/>
            <a:ext cx="2844800" cy="365125"/>
          </a:xfrm>
        </p:spPr>
        <p:txBody>
          <a:bodyPr/>
          <a:lstStyle/>
          <a:p>
            <a:pPr>
              <a:spcAft>
                <a:spcPts val="600"/>
              </a:spcAft>
            </a:pPr>
            <a:fld id="{7F23D2E0-857C-45E7-8D49-73C280832387}" type="slidenum">
              <a:rPr lang="en-US" smtClean="0"/>
              <a:pPr>
                <a:spcAft>
                  <a:spcPts val="600"/>
                </a:spcAft>
              </a:pPr>
              <a:t>3</a:t>
            </a:fld>
            <a:endParaRPr lang="en-US" dirty="0"/>
          </a:p>
        </p:txBody>
      </p:sp>
      <p:pic>
        <p:nvPicPr>
          <p:cNvPr id="10" name="Content Placeholder 9" descr="A drawing of a person&#10;&#10;Description automatically generated">
            <a:extLst>
              <a:ext uri="{FF2B5EF4-FFF2-40B4-BE49-F238E27FC236}">
                <a16:creationId xmlns:a16="http://schemas.microsoft.com/office/drawing/2014/main" id="{DEAE814C-D333-4570-B13D-2620C869AD95}"/>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8737600" y="2167039"/>
            <a:ext cx="3334214" cy="3334214"/>
          </a:xfrm>
        </p:spPr>
      </p:pic>
    </p:spTree>
    <p:extLst>
      <p:ext uri="{BB962C8B-B14F-4D97-AF65-F5344CB8AC3E}">
        <p14:creationId xmlns:p14="http://schemas.microsoft.com/office/powerpoint/2010/main" val="38714783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14EC90-6B8F-4DFD-8C02-7FD24A16AE4F}"/>
              </a:ext>
            </a:extLst>
          </p:cNvPr>
          <p:cNvSpPr>
            <a:spLocks noGrp="1"/>
          </p:cNvSpPr>
          <p:nvPr>
            <p:ph type="title"/>
          </p:nvPr>
        </p:nvSpPr>
        <p:spPr>
          <a:xfrm>
            <a:off x="345688" y="304801"/>
            <a:ext cx="11563814" cy="1325563"/>
          </a:xfrm>
        </p:spPr>
        <p:txBody>
          <a:bodyPr>
            <a:normAutofit fontScale="90000"/>
          </a:bodyPr>
          <a:lstStyle/>
          <a:p>
            <a:pPr algn="l"/>
            <a:r>
              <a:rPr lang="en-US" dirty="0"/>
              <a:t>Use of Designated Review by R&amp;D Committees for Review and Approval of Expanded Access Programs </a:t>
            </a:r>
          </a:p>
        </p:txBody>
      </p:sp>
      <p:sp>
        <p:nvSpPr>
          <p:cNvPr id="3" name="Content Placeholder 2">
            <a:extLst>
              <a:ext uri="{FF2B5EF4-FFF2-40B4-BE49-F238E27FC236}">
                <a16:creationId xmlns:a16="http://schemas.microsoft.com/office/drawing/2014/main" id="{9D6B899E-4785-4291-920F-29FEC61E81A1}"/>
              </a:ext>
            </a:extLst>
          </p:cNvPr>
          <p:cNvSpPr>
            <a:spLocks noGrp="1"/>
          </p:cNvSpPr>
          <p:nvPr>
            <p:ph idx="1"/>
          </p:nvPr>
        </p:nvSpPr>
        <p:spPr>
          <a:xfrm>
            <a:off x="189571" y="1676400"/>
            <a:ext cx="12002429" cy="5434446"/>
          </a:xfrm>
        </p:spPr>
        <p:txBody>
          <a:bodyPr>
            <a:normAutofit/>
          </a:bodyPr>
          <a:lstStyle/>
          <a:p>
            <a:pPr marL="50800" lvl="1" indent="0">
              <a:buNone/>
            </a:pPr>
            <a:r>
              <a:rPr lang="en-US" sz="2400" dirty="0"/>
              <a:t>The following activities may be approved using designated review:</a:t>
            </a:r>
          </a:p>
          <a:p>
            <a:pPr lvl="2"/>
            <a:r>
              <a:rPr lang="en-US" sz="2400" dirty="0">
                <a:highlight>
                  <a:srgbClr val="FFFF00"/>
                </a:highlight>
              </a:rPr>
              <a:t>Expanded Access – single patient expanded access approved by the IRB Chair or another appropriate IRB voting member; and</a:t>
            </a:r>
          </a:p>
          <a:p>
            <a:pPr lvl="2"/>
            <a:r>
              <a:rPr lang="en-US" sz="2400" dirty="0"/>
              <a:t>Research that does not involve human subjects, biosafety level (BSL-3) or high containment, use of select agents or non-exempt quantities of selected toxins, USDA-regulated animal species, or any animal research involving more than momentary or distress to animals.</a:t>
            </a:r>
          </a:p>
          <a:p>
            <a:pPr marL="914400" lvl="2" indent="0">
              <a:buNone/>
            </a:pPr>
            <a:endParaRPr lang="en-US" sz="2400" dirty="0"/>
          </a:p>
          <a:p>
            <a:endParaRPr lang="en-US" sz="2400" dirty="0"/>
          </a:p>
        </p:txBody>
      </p:sp>
    </p:spTree>
    <p:extLst>
      <p:ext uri="{BB962C8B-B14F-4D97-AF65-F5344CB8AC3E}">
        <p14:creationId xmlns:p14="http://schemas.microsoft.com/office/powerpoint/2010/main" val="25000944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B71AB-D69D-48D1-BA5B-F354A278190B}"/>
              </a:ext>
            </a:extLst>
          </p:cNvPr>
          <p:cNvSpPr>
            <a:spLocks noGrp="1"/>
          </p:cNvSpPr>
          <p:nvPr>
            <p:ph type="title"/>
          </p:nvPr>
        </p:nvSpPr>
        <p:spPr/>
        <p:txBody>
          <a:bodyPr>
            <a:normAutofit fontScale="90000"/>
          </a:bodyPr>
          <a:lstStyle/>
          <a:p>
            <a:r>
              <a:rPr lang="en-US" dirty="0"/>
              <a:t>Summary of Different Types of Expanded Access: Drugs and Biologics</a:t>
            </a:r>
          </a:p>
        </p:txBody>
      </p:sp>
      <p:sp>
        <p:nvSpPr>
          <p:cNvPr id="4" name="Slide Number Placeholder 3">
            <a:extLst>
              <a:ext uri="{FF2B5EF4-FFF2-40B4-BE49-F238E27FC236}">
                <a16:creationId xmlns:a16="http://schemas.microsoft.com/office/drawing/2014/main" id="{72E5B1C0-006E-4F4D-9AE5-081088E488D8}"/>
              </a:ext>
            </a:extLst>
          </p:cNvPr>
          <p:cNvSpPr>
            <a:spLocks noGrp="1"/>
          </p:cNvSpPr>
          <p:nvPr>
            <p:ph type="sldNum" sz="quarter" idx="12"/>
          </p:nvPr>
        </p:nvSpPr>
        <p:spPr>
          <a:xfrm>
            <a:off x="8839200" y="6315964"/>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50F0DAD-24A3-4C31-9792-00C8671374EF}" type="slidenum">
              <a:rPr lang="en-US" smtClean="0"/>
              <a:pPr/>
              <a:t>31</a:t>
            </a:fld>
            <a:endParaRPr lang="en-US" dirty="0"/>
          </a:p>
        </p:txBody>
      </p:sp>
      <p:sp>
        <p:nvSpPr>
          <p:cNvPr id="7" name="Content Placeholder 6">
            <a:extLst>
              <a:ext uri="{FF2B5EF4-FFF2-40B4-BE49-F238E27FC236}">
                <a16:creationId xmlns:a16="http://schemas.microsoft.com/office/drawing/2014/main" id="{4ED049A1-13A3-4FEB-AEA1-C0AA205F2438}"/>
              </a:ext>
            </a:extLst>
          </p:cNvPr>
          <p:cNvSpPr>
            <a:spLocks noGrp="1"/>
          </p:cNvSpPr>
          <p:nvPr>
            <p:ph idx="1"/>
          </p:nvPr>
        </p:nvSpPr>
        <p:spPr/>
        <p:txBody>
          <a:bodyPr/>
          <a:lstStyle/>
          <a:p>
            <a:pPr marL="0" indent="0">
              <a:buNone/>
            </a:pPr>
            <a:r>
              <a:rPr lang="en-US" dirty="0"/>
              <a:t> </a:t>
            </a:r>
          </a:p>
        </p:txBody>
      </p:sp>
      <p:pic>
        <p:nvPicPr>
          <p:cNvPr id="8" name="Picture 7">
            <a:extLst>
              <a:ext uri="{FF2B5EF4-FFF2-40B4-BE49-F238E27FC236}">
                <a16:creationId xmlns:a16="http://schemas.microsoft.com/office/drawing/2014/main" id="{2306BEF2-561A-423C-A3B7-D5B6715F02CE}"/>
              </a:ext>
            </a:extLst>
          </p:cNvPr>
          <p:cNvPicPr/>
          <p:nvPr/>
        </p:nvPicPr>
        <p:blipFill rotWithShape="1">
          <a:blip r:embed="rId2"/>
          <a:srcRect l="21211" t="23612" r="22726" b="15278"/>
          <a:stretch/>
        </p:blipFill>
        <p:spPr bwMode="auto">
          <a:xfrm>
            <a:off x="1917405" y="1516923"/>
            <a:ext cx="8293395" cy="4981603"/>
          </a:xfrm>
          <a:prstGeom prst="rect">
            <a:avLst/>
          </a:prstGeom>
          <a:ln>
            <a:noFill/>
          </a:ln>
          <a:extLst>
            <a:ext uri="{53640926-AAD7-44D8-BBD7-CCE9431645EC}">
              <a14:shadowObscured xmlns:a14="http://schemas.microsoft.com/office/drawing/2010/main"/>
            </a:ext>
          </a:extLst>
        </p:spPr>
      </p:pic>
      <p:sp>
        <p:nvSpPr>
          <p:cNvPr id="9" name="TextBox 8">
            <a:extLst>
              <a:ext uri="{FF2B5EF4-FFF2-40B4-BE49-F238E27FC236}">
                <a16:creationId xmlns:a16="http://schemas.microsoft.com/office/drawing/2014/main" id="{D5AF9B17-DA4B-4B67-A697-A23DC68EA6D7}"/>
              </a:ext>
            </a:extLst>
          </p:cNvPr>
          <p:cNvSpPr txBox="1"/>
          <p:nvPr/>
        </p:nvSpPr>
        <p:spPr>
          <a:xfrm>
            <a:off x="151760" y="6616525"/>
            <a:ext cx="6642445" cy="253916"/>
          </a:xfrm>
          <a:prstGeom prst="rect">
            <a:avLst/>
          </a:prstGeom>
          <a:noFill/>
        </p:spPr>
        <p:txBody>
          <a:bodyPr wrap="square" rtlCol="0">
            <a:spAutoFit/>
          </a:bodyPr>
          <a:lstStyle/>
          <a:p>
            <a:r>
              <a:rPr lang="en-US" sz="1050" dirty="0">
                <a:latin typeface="Arial" panose="020B0604020202020204" pitchFamily="34" charset="0"/>
                <a:cs typeface="Arial" panose="020B0604020202020204" pitchFamily="34" charset="0"/>
              </a:rPr>
              <a:t>Source: https://www.fda.gov/news-events/expanded-access/expanded-access-how-submit-request-forms</a:t>
            </a:r>
          </a:p>
        </p:txBody>
      </p:sp>
      <p:sp>
        <p:nvSpPr>
          <p:cNvPr id="3" name="Arrow: Right 2">
            <a:extLst>
              <a:ext uri="{FF2B5EF4-FFF2-40B4-BE49-F238E27FC236}">
                <a16:creationId xmlns:a16="http://schemas.microsoft.com/office/drawing/2014/main" id="{368BAA57-C652-4349-89AB-3BCADF8707B9}"/>
              </a:ext>
            </a:extLst>
          </p:cNvPr>
          <p:cNvSpPr/>
          <p:nvPr/>
        </p:nvSpPr>
        <p:spPr>
          <a:xfrm>
            <a:off x="479502" y="3200400"/>
            <a:ext cx="1170878" cy="345688"/>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Arrow: Right 9">
            <a:extLst>
              <a:ext uri="{FF2B5EF4-FFF2-40B4-BE49-F238E27FC236}">
                <a16:creationId xmlns:a16="http://schemas.microsoft.com/office/drawing/2014/main" id="{B5D9CDDC-D3E7-4B32-8DF3-C6B95DF01515}"/>
              </a:ext>
            </a:extLst>
          </p:cNvPr>
          <p:cNvSpPr/>
          <p:nvPr/>
        </p:nvSpPr>
        <p:spPr>
          <a:xfrm>
            <a:off x="479502" y="4832262"/>
            <a:ext cx="1170878" cy="345688"/>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Multiplication Sign 4">
            <a:extLst>
              <a:ext uri="{FF2B5EF4-FFF2-40B4-BE49-F238E27FC236}">
                <a16:creationId xmlns:a16="http://schemas.microsoft.com/office/drawing/2014/main" id="{E25C56BB-2FC5-4491-A571-658C768364E5}"/>
              </a:ext>
            </a:extLst>
          </p:cNvPr>
          <p:cNvSpPr/>
          <p:nvPr/>
        </p:nvSpPr>
        <p:spPr>
          <a:xfrm>
            <a:off x="4438185" y="3546088"/>
            <a:ext cx="512956" cy="444296"/>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Multiplication Sign 10">
            <a:extLst>
              <a:ext uri="{FF2B5EF4-FFF2-40B4-BE49-F238E27FC236}">
                <a16:creationId xmlns:a16="http://schemas.microsoft.com/office/drawing/2014/main" id="{EB5FACA7-E790-4806-85A9-00FACF023552}"/>
              </a:ext>
            </a:extLst>
          </p:cNvPr>
          <p:cNvSpPr/>
          <p:nvPr/>
        </p:nvSpPr>
        <p:spPr>
          <a:xfrm>
            <a:off x="4858215" y="5218054"/>
            <a:ext cx="512956" cy="444296"/>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883411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12E3B-FB6D-4058-AAD6-CDE0B85CC470}"/>
              </a:ext>
            </a:extLst>
          </p:cNvPr>
          <p:cNvSpPr>
            <a:spLocks noGrp="1"/>
          </p:cNvSpPr>
          <p:nvPr>
            <p:ph type="title"/>
          </p:nvPr>
        </p:nvSpPr>
        <p:spPr/>
        <p:txBody>
          <a:bodyPr>
            <a:normAutofit fontScale="90000"/>
          </a:bodyPr>
          <a:lstStyle/>
          <a:p>
            <a:r>
              <a:rPr lang="en-US" dirty="0"/>
              <a:t>Summary of Different Types of Expanded Access: Investigational Medical Devices</a:t>
            </a:r>
          </a:p>
        </p:txBody>
      </p:sp>
      <p:graphicFrame>
        <p:nvGraphicFramePr>
          <p:cNvPr id="4" name="Table 4">
            <a:extLst>
              <a:ext uri="{FF2B5EF4-FFF2-40B4-BE49-F238E27FC236}">
                <a16:creationId xmlns:a16="http://schemas.microsoft.com/office/drawing/2014/main" id="{EFABE567-FE87-44B8-AFDF-EA2284475A5D}"/>
              </a:ext>
            </a:extLst>
          </p:cNvPr>
          <p:cNvGraphicFramePr>
            <a:graphicFrameLocks noGrp="1"/>
          </p:cNvGraphicFramePr>
          <p:nvPr>
            <p:ph idx="1"/>
            <p:extLst>
              <p:ext uri="{D42A27DB-BD31-4B8C-83A1-F6EECF244321}">
                <p14:modId xmlns:p14="http://schemas.microsoft.com/office/powerpoint/2010/main" val="3284317494"/>
              </p:ext>
            </p:extLst>
          </p:nvPr>
        </p:nvGraphicFramePr>
        <p:xfrm>
          <a:off x="609600" y="1715482"/>
          <a:ext cx="10866438" cy="5059680"/>
        </p:xfrm>
        <a:graphic>
          <a:graphicData uri="http://schemas.openxmlformats.org/drawingml/2006/table">
            <a:tbl>
              <a:tblPr firstRow="1" bandRow="1">
                <a:tableStyleId>{5C22544A-7EE6-4342-B048-85BDC9FD1C3A}</a:tableStyleId>
              </a:tblPr>
              <a:tblGrid>
                <a:gridCol w="3622146">
                  <a:extLst>
                    <a:ext uri="{9D8B030D-6E8A-4147-A177-3AD203B41FA5}">
                      <a16:colId xmlns:a16="http://schemas.microsoft.com/office/drawing/2014/main" val="3772634002"/>
                    </a:ext>
                  </a:extLst>
                </a:gridCol>
                <a:gridCol w="3622146">
                  <a:extLst>
                    <a:ext uri="{9D8B030D-6E8A-4147-A177-3AD203B41FA5}">
                      <a16:colId xmlns:a16="http://schemas.microsoft.com/office/drawing/2014/main" val="3849690166"/>
                    </a:ext>
                  </a:extLst>
                </a:gridCol>
                <a:gridCol w="1811073">
                  <a:extLst>
                    <a:ext uri="{9D8B030D-6E8A-4147-A177-3AD203B41FA5}">
                      <a16:colId xmlns:a16="http://schemas.microsoft.com/office/drawing/2014/main" val="2515775970"/>
                    </a:ext>
                  </a:extLst>
                </a:gridCol>
                <a:gridCol w="1811073">
                  <a:extLst>
                    <a:ext uri="{9D8B030D-6E8A-4147-A177-3AD203B41FA5}">
                      <a16:colId xmlns:a16="http://schemas.microsoft.com/office/drawing/2014/main" val="1410812900"/>
                    </a:ext>
                  </a:extLst>
                </a:gridCol>
              </a:tblGrid>
              <a:tr h="356839">
                <a:tc>
                  <a:txBody>
                    <a:bodyPr/>
                    <a:lstStyle/>
                    <a:p>
                      <a:r>
                        <a:rPr lang="en-US" sz="1400" dirty="0">
                          <a:latin typeface="Arial" panose="020B0604020202020204" pitchFamily="34" charset="0"/>
                          <a:cs typeface="Arial" panose="020B0604020202020204" pitchFamily="34" charset="0"/>
                        </a:rPr>
                        <a:t>Type of Access</a:t>
                      </a:r>
                    </a:p>
                  </a:txBody>
                  <a:tcPr/>
                </a:tc>
                <a:tc>
                  <a:txBody>
                    <a:bodyPr/>
                    <a:lstStyle/>
                    <a:p>
                      <a:r>
                        <a:rPr lang="en-US" sz="1400" dirty="0">
                          <a:latin typeface="Arial" panose="020B0604020202020204" pitchFamily="34" charset="0"/>
                          <a:cs typeface="Arial" panose="020B0604020202020204" pitchFamily="34" charset="0"/>
                        </a:rPr>
                        <a:t>Brief Definition</a:t>
                      </a:r>
                    </a:p>
                  </a:txBody>
                  <a:tcPr/>
                </a:tc>
                <a:tc>
                  <a:txBody>
                    <a:bodyPr/>
                    <a:lstStyle/>
                    <a:p>
                      <a:r>
                        <a:rPr lang="en-US" sz="1400" dirty="0">
                          <a:latin typeface="Arial" panose="020B0604020202020204" pitchFamily="34" charset="0"/>
                          <a:cs typeface="Arial" panose="020B0604020202020204" pitchFamily="34" charset="0"/>
                        </a:rPr>
                        <a:t>FDA Approval Required?</a:t>
                      </a:r>
                    </a:p>
                  </a:txBody>
                  <a:tcPr/>
                </a:tc>
                <a:tc>
                  <a:txBody>
                    <a:bodyPr/>
                    <a:lstStyle/>
                    <a:p>
                      <a:r>
                        <a:rPr lang="en-US" sz="1400" dirty="0">
                          <a:latin typeface="Arial" panose="020B0604020202020204" pitchFamily="34" charset="0"/>
                          <a:cs typeface="Arial" panose="020B0604020202020204" pitchFamily="34" charset="0"/>
                        </a:rPr>
                        <a:t>Follow Up Report to FDA? </a:t>
                      </a:r>
                    </a:p>
                  </a:txBody>
                  <a:tcPr/>
                </a:tc>
                <a:extLst>
                  <a:ext uri="{0D108BD9-81ED-4DB2-BD59-A6C34878D82A}">
                    <a16:rowId xmlns:a16="http://schemas.microsoft.com/office/drawing/2014/main" val="2591560337"/>
                  </a:ext>
                </a:extLst>
              </a:tr>
              <a:tr h="1525223">
                <a:tc>
                  <a:txBody>
                    <a:bodyPr/>
                    <a:lstStyle/>
                    <a:p>
                      <a:r>
                        <a:rPr lang="en-US" sz="1400" dirty="0">
                          <a:latin typeface="Arial" panose="020B0604020202020204" pitchFamily="34" charset="0"/>
                          <a:cs typeface="Arial" panose="020B0604020202020204" pitchFamily="34" charset="0"/>
                        </a:rPr>
                        <a:t>Emergency Use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Use of an investigational device when an </a:t>
                      </a:r>
                      <a:r>
                        <a:rPr lang="en-US" sz="1400" b="1" dirty="0">
                          <a:latin typeface="Arial" panose="020B0604020202020204" pitchFamily="34" charset="0"/>
                          <a:cs typeface="Arial" panose="020B0604020202020204" pitchFamily="34" charset="0"/>
                        </a:rPr>
                        <a:t>individual</a:t>
                      </a:r>
                      <a:r>
                        <a:rPr lang="en-US" sz="1400" dirty="0">
                          <a:latin typeface="Arial" panose="020B0604020202020204" pitchFamily="34" charset="0"/>
                          <a:cs typeface="Arial" panose="020B0604020202020204" pitchFamily="34" charset="0"/>
                        </a:rPr>
                        <a:t> </a:t>
                      </a:r>
                      <a:r>
                        <a:rPr lang="en-US" sz="1400" b="1" dirty="0">
                          <a:latin typeface="Arial" panose="020B0604020202020204" pitchFamily="34" charset="0"/>
                          <a:cs typeface="Arial" panose="020B0604020202020204" pitchFamily="34" charset="0"/>
                        </a:rPr>
                        <a:t>patient is in a life-threatening situation and needs immediate treatment</a:t>
                      </a:r>
                      <a:r>
                        <a:rPr lang="en-US" sz="1400" dirty="0">
                          <a:latin typeface="Arial" panose="020B0604020202020204" pitchFamily="34" charset="0"/>
                          <a:cs typeface="Arial" panose="020B0604020202020204" pitchFamily="34" charset="0"/>
                        </a:rPr>
                        <a:t> (there are no alternative options and no time to use existing procedures to get FDA approval for the use)</a:t>
                      </a:r>
                    </a:p>
                    <a:p>
                      <a:endParaRPr lang="en-US" sz="1400" dirty="0">
                        <a:latin typeface="Arial" panose="020B0604020202020204" pitchFamily="34" charset="0"/>
                        <a:cs typeface="Arial" panose="020B0604020202020204" pitchFamily="34" charset="0"/>
                      </a:endParaRPr>
                    </a:p>
                  </a:txBody>
                  <a:tcPr/>
                </a:tc>
                <a:tc>
                  <a:txBody>
                    <a:bodyPr/>
                    <a:lstStyle/>
                    <a:p>
                      <a:r>
                        <a:rPr lang="en-US" sz="1400" dirty="0">
                          <a:latin typeface="Arial" panose="020B0604020202020204" pitchFamily="34" charset="0"/>
                          <a:cs typeface="Arial" panose="020B0604020202020204" pitchFamily="34" charset="0"/>
                        </a:rPr>
                        <a:t>NO</a:t>
                      </a:r>
                    </a:p>
                  </a:txBody>
                  <a:tcPr/>
                </a:tc>
                <a:tc>
                  <a:txBody>
                    <a:bodyPr/>
                    <a:lstStyle/>
                    <a:p>
                      <a:r>
                        <a:rPr lang="en-US" sz="1400" dirty="0">
                          <a:latin typeface="Arial" panose="020B0604020202020204" pitchFamily="34" charset="0"/>
                          <a:cs typeface="Arial" panose="020B0604020202020204" pitchFamily="34" charset="0"/>
                        </a:rPr>
                        <a:t>YES</a:t>
                      </a:r>
                    </a:p>
                  </a:txBody>
                  <a:tcPr/>
                </a:tc>
                <a:extLst>
                  <a:ext uri="{0D108BD9-81ED-4DB2-BD59-A6C34878D82A}">
                    <a16:rowId xmlns:a16="http://schemas.microsoft.com/office/drawing/2014/main" val="588267593"/>
                  </a:ext>
                </a:extLst>
              </a:tr>
              <a:tr h="1342196">
                <a:tc>
                  <a:txBody>
                    <a:bodyPr/>
                    <a:lstStyle/>
                    <a:p>
                      <a:r>
                        <a:rPr lang="en-US" sz="1400" dirty="0">
                          <a:latin typeface="Arial" panose="020B0604020202020204" pitchFamily="34" charset="0"/>
                          <a:cs typeface="Arial" panose="020B0604020202020204" pitchFamily="34" charset="0"/>
                        </a:rPr>
                        <a:t>Compassionate Use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Use of an investigational device to </a:t>
                      </a:r>
                      <a:r>
                        <a:rPr lang="en-US" sz="1400" b="1" dirty="0">
                          <a:latin typeface="Arial" panose="020B0604020202020204" pitchFamily="34" charset="0"/>
                          <a:cs typeface="Arial" panose="020B0604020202020204" pitchFamily="34" charset="0"/>
                        </a:rPr>
                        <a:t>treat or diagnose an </a:t>
                      </a:r>
                      <a:r>
                        <a:rPr lang="en-US" sz="1400" b="1" u="sng" dirty="0">
                          <a:latin typeface="Arial" panose="020B0604020202020204" pitchFamily="34" charset="0"/>
                          <a:cs typeface="Arial" panose="020B0604020202020204" pitchFamily="34" charset="0"/>
                        </a:rPr>
                        <a:t>individual patient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1" dirty="0">
                          <a:latin typeface="Arial" panose="020B0604020202020204" pitchFamily="34" charset="0"/>
                          <a:cs typeface="Arial" panose="020B0604020202020204" pitchFamily="34" charset="0"/>
                        </a:rPr>
                        <a:t>or a small group of patients</a:t>
                      </a:r>
                      <a:r>
                        <a:rPr lang="en-US" sz="1400" dirty="0">
                          <a:latin typeface="Arial" panose="020B0604020202020204" pitchFamily="34" charset="0"/>
                          <a:cs typeface="Arial" panose="020B0604020202020204" pitchFamily="34" charset="0"/>
                        </a:rPr>
                        <a:t> with a serious disease or condition when there are no available alternative options</a:t>
                      </a:r>
                    </a:p>
                    <a:p>
                      <a:endParaRPr lang="en-US" sz="1400" dirty="0">
                        <a:latin typeface="Arial" panose="020B0604020202020204" pitchFamily="34" charset="0"/>
                        <a:cs typeface="Arial" panose="020B0604020202020204" pitchFamily="34" charset="0"/>
                      </a:endParaRPr>
                    </a:p>
                  </a:txBody>
                  <a:tcPr/>
                </a:tc>
                <a:tc>
                  <a:txBody>
                    <a:bodyPr/>
                    <a:lstStyle/>
                    <a:p>
                      <a:r>
                        <a:rPr lang="en-US" sz="1400" dirty="0">
                          <a:latin typeface="Arial" panose="020B0604020202020204" pitchFamily="34" charset="0"/>
                          <a:cs typeface="Arial" panose="020B0604020202020204" pitchFamily="34" charset="0"/>
                        </a:rPr>
                        <a:t>YES</a:t>
                      </a:r>
                    </a:p>
                  </a:txBody>
                  <a:tcPr/>
                </a:tc>
                <a:tc>
                  <a:txBody>
                    <a:bodyPr/>
                    <a:lstStyle/>
                    <a:p>
                      <a:r>
                        <a:rPr lang="en-US" sz="1400" dirty="0">
                          <a:latin typeface="Arial" panose="020B0604020202020204" pitchFamily="34" charset="0"/>
                          <a:cs typeface="Arial" panose="020B0604020202020204" pitchFamily="34" charset="0"/>
                        </a:rPr>
                        <a:t>YES</a:t>
                      </a:r>
                    </a:p>
                  </a:txBody>
                  <a:tcPr/>
                </a:tc>
                <a:extLst>
                  <a:ext uri="{0D108BD9-81ED-4DB2-BD59-A6C34878D82A}">
                    <a16:rowId xmlns:a16="http://schemas.microsoft.com/office/drawing/2014/main" val="3333115738"/>
                  </a:ext>
                </a:extLst>
              </a:tr>
              <a:tr h="1525223">
                <a:tc>
                  <a:txBody>
                    <a:bodyPr/>
                    <a:lstStyle/>
                    <a:p>
                      <a:r>
                        <a:rPr lang="en-US" sz="1400" dirty="0">
                          <a:latin typeface="Arial" panose="020B0604020202020204" pitchFamily="34" charset="0"/>
                          <a:cs typeface="Arial" panose="020B0604020202020204" pitchFamily="34" charset="0"/>
                        </a:rPr>
                        <a:t>Treatment Investigational Device Exemption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Use of an investigational device to </a:t>
                      </a:r>
                      <a:r>
                        <a:rPr lang="en-US" sz="1400" b="1" dirty="0">
                          <a:latin typeface="Arial" panose="020B0604020202020204" pitchFamily="34" charset="0"/>
                          <a:cs typeface="Arial" panose="020B0604020202020204" pitchFamily="34" charset="0"/>
                        </a:rPr>
                        <a:t>treat or diagnose a group of patients</a:t>
                      </a:r>
                      <a:r>
                        <a:rPr lang="en-US" sz="1400" dirty="0">
                          <a:latin typeface="Arial" panose="020B0604020202020204" pitchFamily="34" charset="0"/>
                          <a:cs typeface="Arial" panose="020B0604020202020204" pitchFamily="34" charset="0"/>
                        </a:rPr>
                        <a:t> with a serious or immediately life-threatening disease or condition when the device is also being studied for the same use under an approved Investigational Device </a:t>
                      </a:r>
                    </a:p>
                    <a:p>
                      <a:endParaRPr lang="en-US" sz="1400" dirty="0">
                        <a:latin typeface="Arial" panose="020B0604020202020204" pitchFamily="34" charset="0"/>
                        <a:cs typeface="Arial" panose="020B0604020202020204" pitchFamily="34" charset="0"/>
                      </a:endParaRPr>
                    </a:p>
                  </a:txBody>
                  <a:tcPr/>
                </a:tc>
                <a:tc>
                  <a:txBody>
                    <a:bodyPr/>
                    <a:lstStyle/>
                    <a:p>
                      <a:r>
                        <a:rPr lang="en-US" sz="1400" dirty="0">
                          <a:latin typeface="Arial" panose="020B0604020202020204" pitchFamily="34" charset="0"/>
                          <a:cs typeface="Arial" panose="020B0604020202020204" pitchFamily="34" charset="0"/>
                        </a:rPr>
                        <a:t>YES</a:t>
                      </a:r>
                    </a:p>
                  </a:txBody>
                  <a:tcPr/>
                </a:tc>
                <a:tc>
                  <a:txBody>
                    <a:bodyPr/>
                    <a:lstStyle/>
                    <a:p>
                      <a:r>
                        <a:rPr lang="en-US" sz="1400" dirty="0">
                          <a:latin typeface="Arial" panose="020B0604020202020204" pitchFamily="34" charset="0"/>
                          <a:cs typeface="Arial" panose="020B0604020202020204" pitchFamily="34" charset="0"/>
                        </a:rPr>
                        <a:t>YES</a:t>
                      </a:r>
                    </a:p>
                  </a:txBody>
                  <a:tcPr/>
                </a:tc>
                <a:extLst>
                  <a:ext uri="{0D108BD9-81ED-4DB2-BD59-A6C34878D82A}">
                    <a16:rowId xmlns:a16="http://schemas.microsoft.com/office/drawing/2014/main" val="1488478455"/>
                  </a:ext>
                </a:extLst>
              </a:tr>
            </a:tbl>
          </a:graphicData>
        </a:graphic>
      </p:graphicFrame>
      <p:sp>
        <p:nvSpPr>
          <p:cNvPr id="8" name="Arrow: Right 7">
            <a:extLst>
              <a:ext uri="{FF2B5EF4-FFF2-40B4-BE49-F238E27FC236}">
                <a16:creationId xmlns:a16="http://schemas.microsoft.com/office/drawing/2014/main" id="{0A442469-3BBE-47AB-A4BB-8EB118FE2246}"/>
              </a:ext>
            </a:extLst>
          </p:cNvPr>
          <p:cNvSpPr/>
          <p:nvPr/>
        </p:nvSpPr>
        <p:spPr>
          <a:xfrm>
            <a:off x="96644" y="3843136"/>
            <a:ext cx="512956" cy="215910"/>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Multiplication Sign 8">
            <a:extLst>
              <a:ext uri="{FF2B5EF4-FFF2-40B4-BE49-F238E27FC236}">
                <a16:creationId xmlns:a16="http://schemas.microsoft.com/office/drawing/2014/main" id="{70BA0359-756F-4721-A02D-BF9C1CA29DFF}"/>
              </a:ext>
            </a:extLst>
          </p:cNvPr>
          <p:cNvSpPr/>
          <p:nvPr/>
        </p:nvSpPr>
        <p:spPr>
          <a:xfrm>
            <a:off x="96644" y="2151840"/>
            <a:ext cx="512956" cy="444296"/>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1058418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B71AB-D69D-48D1-BA5B-F354A278190B}"/>
              </a:ext>
            </a:extLst>
          </p:cNvPr>
          <p:cNvSpPr>
            <a:spLocks noGrp="1"/>
          </p:cNvSpPr>
          <p:nvPr>
            <p:ph type="title"/>
          </p:nvPr>
        </p:nvSpPr>
        <p:spPr/>
        <p:txBody>
          <a:bodyPr>
            <a:noAutofit/>
          </a:bodyPr>
          <a:lstStyle/>
          <a:p>
            <a:r>
              <a:rPr lang="en-US" sz="3200" dirty="0"/>
              <a:t>Use of Designated Review by R&amp;D Committees for Review and Approval of Expanded Access Programs</a:t>
            </a:r>
          </a:p>
        </p:txBody>
      </p:sp>
      <p:sp>
        <p:nvSpPr>
          <p:cNvPr id="3" name="Content Placeholder 2">
            <a:extLst>
              <a:ext uri="{FF2B5EF4-FFF2-40B4-BE49-F238E27FC236}">
                <a16:creationId xmlns:a16="http://schemas.microsoft.com/office/drawing/2014/main" id="{F3A9129F-B8F0-491E-BDC7-9391FF3EC61D}"/>
              </a:ext>
            </a:extLst>
          </p:cNvPr>
          <p:cNvSpPr>
            <a:spLocks noGrp="1"/>
          </p:cNvSpPr>
          <p:nvPr>
            <p:ph idx="1"/>
          </p:nvPr>
        </p:nvSpPr>
        <p:spPr>
          <a:xfrm>
            <a:off x="609600" y="1520825"/>
            <a:ext cx="10972800" cy="4732338"/>
          </a:xfrm>
        </p:spPr>
        <p:txBody>
          <a:bodyPr>
            <a:noAutofit/>
          </a:bodyPr>
          <a:lstStyle/>
          <a:p>
            <a:pPr lvl="0"/>
            <a:r>
              <a:rPr lang="en-US" sz="2800" dirty="0"/>
              <a:t>Can a designated review process be used by the R&amp;D Committee for other types of expanded access protocols, including intermediate population and treatment protocols?</a:t>
            </a:r>
          </a:p>
          <a:p>
            <a:pPr marL="0" indent="0">
              <a:buNone/>
            </a:pPr>
            <a:endParaRPr lang="en-US" sz="2800" b="1" dirty="0"/>
          </a:p>
        </p:txBody>
      </p:sp>
      <p:sp>
        <p:nvSpPr>
          <p:cNvPr id="4" name="Slide Number Placeholder 3">
            <a:extLst>
              <a:ext uri="{FF2B5EF4-FFF2-40B4-BE49-F238E27FC236}">
                <a16:creationId xmlns:a16="http://schemas.microsoft.com/office/drawing/2014/main" id="{72E5B1C0-006E-4F4D-9AE5-081088E488D8}"/>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50F0DAD-24A3-4C31-9792-00C8671374E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33</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140811682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B71AB-D69D-48D1-BA5B-F354A278190B}"/>
              </a:ext>
            </a:extLst>
          </p:cNvPr>
          <p:cNvSpPr>
            <a:spLocks noGrp="1"/>
          </p:cNvSpPr>
          <p:nvPr>
            <p:ph type="title"/>
          </p:nvPr>
        </p:nvSpPr>
        <p:spPr/>
        <p:txBody>
          <a:bodyPr>
            <a:noAutofit/>
          </a:bodyPr>
          <a:lstStyle/>
          <a:p>
            <a:pPr algn="l"/>
            <a:r>
              <a:rPr lang="en-US" sz="3200" dirty="0"/>
              <a:t>Use of Designated Review by R&amp;D Committees for Review and Approval of Expanded Access Programs</a:t>
            </a:r>
          </a:p>
        </p:txBody>
      </p:sp>
      <p:sp>
        <p:nvSpPr>
          <p:cNvPr id="3" name="Content Placeholder 2">
            <a:extLst>
              <a:ext uri="{FF2B5EF4-FFF2-40B4-BE49-F238E27FC236}">
                <a16:creationId xmlns:a16="http://schemas.microsoft.com/office/drawing/2014/main" id="{F3A9129F-B8F0-491E-BDC7-9391FF3EC61D}"/>
              </a:ext>
            </a:extLst>
          </p:cNvPr>
          <p:cNvSpPr>
            <a:spLocks noGrp="1"/>
          </p:cNvSpPr>
          <p:nvPr>
            <p:ph idx="1"/>
          </p:nvPr>
        </p:nvSpPr>
        <p:spPr>
          <a:xfrm>
            <a:off x="609600" y="1520825"/>
            <a:ext cx="10972800" cy="4732338"/>
          </a:xfrm>
        </p:spPr>
        <p:txBody>
          <a:bodyPr>
            <a:noAutofit/>
          </a:bodyPr>
          <a:lstStyle/>
          <a:p>
            <a:r>
              <a:rPr lang="en-US" sz="2400" dirty="0"/>
              <a:t>The designated review process can be used by the R&amp;D Committee to approve expanded access for </a:t>
            </a:r>
          </a:p>
          <a:p>
            <a:pPr lvl="1"/>
            <a:r>
              <a:rPr lang="en-US" sz="2400" dirty="0"/>
              <a:t>individual patients (non-emergency), </a:t>
            </a:r>
          </a:p>
          <a:p>
            <a:pPr lvl="1"/>
            <a:r>
              <a:rPr lang="en-US" sz="2400" dirty="0"/>
              <a:t>expanded access for intermediate-size patient groups, and</a:t>
            </a:r>
          </a:p>
          <a:p>
            <a:pPr lvl="1"/>
            <a:r>
              <a:rPr lang="en-US" sz="2400" dirty="0"/>
              <a:t>expanded access for widespread treatment use.  </a:t>
            </a:r>
          </a:p>
          <a:p>
            <a:r>
              <a:rPr lang="en-US" sz="2400" dirty="0"/>
              <a:t>The expansion of use of designated review processes by the R&amp;D Committee for any expanded access is part of ORD’s planned revision of VHA Directive 1200.01.  </a:t>
            </a:r>
          </a:p>
          <a:p>
            <a:r>
              <a:rPr lang="en-US" sz="2400" dirty="0"/>
              <a:t>ORO is allowing discretionary enforcement of ORD policies in VHA Directive 1200.01 regarding use of designated review for any expanded access use prior to publication of an amendment to VHA Directive 1200.01.  </a:t>
            </a:r>
          </a:p>
          <a:p>
            <a:pPr marL="0" indent="0">
              <a:buNone/>
            </a:pPr>
            <a:endParaRPr lang="en-US" sz="2800" b="1" dirty="0"/>
          </a:p>
        </p:txBody>
      </p:sp>
      <p:sp>
        <p:nvSpPr>
          <p:cNvPr id="4" name="Slide Number Placeholder 3">
            <a:extLst>
              <a:ext uri="{FF2B5EF4-FFF2-40B4-BE49-F238E27FC236}">
                <a16:creationId xmlns:a16="http://schemas.microsoft.com/office/drawing/2014/main" id="{72E5B1C0-006E-4F4D-9AE5-081088E488D8}"/>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50F0DAD-24A3-4C31-9792-00C8671374E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5830834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F895D-ACE9-4BD7-AC88-42E0FECB5CAA}"/>
              </a:ext>
            </a:extLst>
          </p:cNvPr>
          <p:cNvSpPr>
            <a:spLocks noGrp="1"/>
          </p:cNvSpPr>
          <p:nvPr>
            <p:ph type="title"/>
          </p:nvPr>
        </p:nvSpPr>
        <p:spPr/>
        <p:txBody>
          <a:bodyPr>
            <a:normAutofit/>
          </a:bodyPr>
          <a:lstStyle/>
          <a:p>
            <a:pPr algn="l"/>
            <a:r>
              <a:rPr lang="en-US" sz="3100" dirty="0"/>
              <a:t>Amendments vs. Changes Made to Eliminate Apparent Immediate Harm to Human Subjects</a:t>
            </a:r>
            <a:endParaRPr lang="en-US" dirty="0"/>
          </a:p>
        </p:txBody>
      </p:sp>
      <p:sp>
        <p:nvSpPr>
          <p:cNvPr id="3" name="Content Placeholder 2">
            <a:extLst>
              <a:ext uri="{FF2B5EF4-FFF2-40B4-BE49-F238E27FC236}">
                <a16:creationId xmlns:a16="http://schemas.microsoft.com/office/drawing/2014/main" id="{29F84C85-2250-4DF4-8234-45AA5287313F}"/>
              </a:ext>
            </a:extLst>
          </p:cNvPr>
          <p:cNvSpPr>
            <a:spLocks noGrp="1"/>
          </p:cNvSpPr>
          <p:nvPr>
            <p:ph idx="1"/>
          </p:nvPr>
        </p:nvSpPr>
        <p:spPr/>
        <p:txBody>
          <a:bodyPr>
            <a:normAutofit/>
          </a:bodyPr>
          <a:lstStyle/>
          <a:p>
            <a:pPr marL="0" lvl="0" indent="0">
              <a:buNone/>
            </a:pPr>
            <a:r>
              <a:rPr lang="en-US" dirty="0"/>
              <a:t> </a:t>
            </a:r>
          </a:p>
        </p:txBody>
      </p:sp>
      <p:sp>
        <p:nvSpPr>
          <p:cNvPr id="4" name="Rectangle 3">
            <a:extLst>
              <a:ext uri="{FF2B5EF4-FFF2-40B4-BE49-F238E27FC236}">
                <a16:creationId xmlns:a16="http://schemas.microsoft.com/office/drawing/2014/main" id="{BE384A98-3A13-4E8B-B912-A22D9AB00248}"/>
              </a:ext>
            </a:extLst>
          </p:cNvPr>
          <p:cNvSpPr/>
          <p:nvPr/>
        </p:nvSpPr>
        <p:spPr>
          <a:xfrm>
            <a:off x="167268" y="2464419"/>
            <a:ext cx="5531005" cy="2129884"/>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AMENDMENTS</a:t>
            </a:r>
          </a:p>
        </p:txBody>
      </p:sp>
      <p:sp>
        <p:nvSpPr>
          <p:cNvPr id="5" name="Rectangle: Rounded Corners 4">
            <a:extLst>
              <a:ext uri="{FF2B5EF4-FFF2-40B4-BE49-F238E27FC236}">
                <a16:creationId xmlns:a16="http://schemas.microsoft.com/office/drawing/2014/main" id="{21EB969A-46E2-4699-9A51-A36DC6B6D99B}"/>
              </a:ext>
            </a:extLst>
          </p:cNvPr>
          <p:cNvSpPr/>
          <p:nvPr/>
        </p:nvSpPr>
        <p:spPr>
          <a:xfrm>
            <a:off x="5051502" y="2464420"/>
            <a:ext cx="6869152" cy="2129883"/>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t>		CHANGES MADE TO</a:t>
            </a:r>
          </a:p>
          <a:p>
            <a:pPr algn="ctr"/>
            <a:r>
              <a:rPr lang="en-US" sz="2000" dirty="0"/>
              <a:t>		ELIMINATE APPARENT </a:t>
            </a:r>
          </a:p>
          <a:p>
            <a:pPr algn="ctr"/>
            <a:r>
              <a:rPr lang="en-US" sz="2000" dirty="0"/>
              <a:t>		IMMEDIATE HARM TO</a:t>
            </a:r>
          </a:p>
          <a:p>
            <a:pPr algn="ctr"/>
            <a:r>
              <a:rPr lang="en-US" sz="2000" dirty="0"/>
              <a:t>		HUMAN SUBJECTS</a:t>
            </a:r>
          </a:p>
          <a:p>
            <a:pPr algn="ctr"/>
            <a:endParaRPr lang="en-US" dirty="0"/>
          </a:p>
          <a:p>
            <a:pPr algn="r"/>
            <a:r>
              <a:rPr lang="en-US" dirty="0"/>
              <a:t>	</a:t>
            </a:r>
          </a:p>
        </p:txBody>
      </p:sp>
      <p:sp>
        <p:nvSpPr>
          <p:cNvPr id="6" name="Arc 5">
            <a:extLst>
              <a:ext uri="{FF2B5EF4-FFF2-40B4-BE49-F238E27FC236}">
                <a16:creationId xmlns:a16="http://schemas.microsoft.com/office/drawing/2014/main" id="{191F5B18-81A6-4939-802F-108EF9D8AE0C}"/>
              </a:ext>
            </a:extLst>
          </p:cNvPr>
          <p:cNvSpPr/>
          <p:nvPr/>
        </p:nvSpPr>
        <p:spPr>
          <a:xfrm>
            <a:off x="5408341" y="2464419"/>
            <a:ext cx="45719" cy="1973766"/>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 name="Arc 6">
            <a:extLst>
              <a:ext uri="{FF2B5EF4-FFF2-40B4-BE49-F238E27FC236}">
                <a16:creationId xmlns:a16="http://schemas.microsoft.com/office/drawing/2014/main" id="{49646D70-D0EB-4E01-8399-DF9F487C65F9}"/>
              </a:ext>
            </a:extLst>
          </p:cNvPr>
          <p:cNvSpPr/>
          <p:nvPr/>
        </p:nvSpPr>
        <p:spPr>
          <a:xfrm>
            <a:off x="5196468" y="2464418"/>
            <a:ext cx="1102857" cy="2129885"/>
          </a:xfrm>
          <a:prstGeom prst="arc">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8" name="Rectangle 7">
            <a:extLst>
              <a:ext uri="{FF2B5EF4-FFF2-40B4-BE49-F238E27FC236}">
                <a16:creationId xmlns:a16="http://schemas.microsoft.com/office/drawing/2014/main" id="{98EB3EE4-1B9A-410D-AC02-194B6B6E59AF}"/>
              </a:ext>
            </a:extLst>
          </p:cNvPr>
          <p:cNvSpPr/>
          <p:nvPr/>
        </p:nvSpPr>
        <p:spPr>
          <a:xfrm>
            <a:off x="4416997" y="2464418"/>
            <a:ext cx="2451040" cy="2129883"/>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t>HOW ARE THEY RELATED?</a:t>
            </a:r>
          </a:p>
          <a:p>
            <a:pPr algn="ctr"/>
            <a:endParaRPr lang="en-US" dirty="0"/>
          </a:p>
        </p:txBody>
      </p:sp>
      <p:sp>
        <p:nvSpPr>
          <p:cNvPr id="9" name="Arrow: Right 8">
            <a:extLst>
              <a:ext uri="{FF2B5EF4-FFF2-40B4-BE49-F238E27FC236}">
                <a16:creationId xmlns:a16="http://schemas.microsoft.com/office/drawing/2014/main" id="{9A84AF79-99E9-4AC3-B7F2-8817DFF050A4}"/>
              </a:ext>
            </a:extLst>
          </p:cNvPr>
          <p:cNvSpPr/>
          <p:nvPr/>
        </p:nvSpPr>
        <p:spPr>
          <a:xfrm rot="10800000">
            <a:off x="4756104" y="2609385"/>
            <a:ext cx="1506755" cy="256478"/>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Arrow: Right 9">
            <a:extLst>
              <a:ext uri="{FF2B5EF4-FFF2-40B4-BE49-F238E27FC236}">
                <a16:creationId xmlns:a16="http://schemas.microsoft.com/office/drawing/2014/main" id="{B8429988-5C9A-412A-BC16-C49AC5CB5E43}"/>
              </a:ext>
            </a:extLst>
          </p:cNvPr>
          <p:cNvSpPr/>
          <p:nvPr/>
        </p:nvSpPr>
        <p:spPr>
          <a:xfrm rot="10800000" flipH="1" flipV="1">
            <a:off x="4870630" y="3992137"/>
            <a:ext cx="1506754" cy="256479"/>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233154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B8212-72E1-4467-93AC-5CF804058D1C}"/>
              </a:ext>
            </a:extLst>
          </p:cNvPr>
          <p:cNvSpPr>
            <a:spLocks noGrp="1"/>
          </p:cNvSpPr>
          <p:nvPr>
            <p:ph type="title"/>
          </p:nvPr>
        </p:nvSpPr>
        <p:spPr/>
        <p:txBody>
          <a:bodyPr>
            <a:normAutofit/>
          </a:bodyPr>
          <a:lstStyle/>
          <a:p>
            <a:pPr algn="l"/>
            <a:r>
              <a:rPr lang="en-US" sz="2400" b="1" dirty="0"/>
              <a:t>If I am only Changing My Study Procedures Temporarily, to Eliminate Immediate Hazards to Subject safety, Do I Have to Notify the IRB? </a:t>
            </a:r>
          </a:p>
        </p:txBody>
      </p:sp>
      <p:sp>
        <p:nvSpPr>
          <p:cNvPr id="3" name="Content Placeholder 2">
            <a:extLst>
              <a:ext uri="{FF2B5EF4-FFF2-40B4-BE49-F238E27FC236}">
                <a16:creationId xmlns:a16="http://schemas.microsoft.com/office/drawing/2014/main" id="{AE9CAA75-8A2C-429D-A042-FB8CF78B16DE}"/>
              </a:ext>
            </a:extLst>
          </p:cNvPr>
          <p:cNvSpPr>
            <a:spLocks noGrp="1"/>
          </p:cNvSpPr>
          <p:nvPr>
            <p:ph idx="1"/>
          </p:nvPr>
        </p:nvSpPr>
        <p:spPr/>
        <p:txBody>
          <a:bodyPr>
            <a:normAutofit fontScale="70000" lnSpcReduction="20000"/>
          </a:bodyPr>
          <a:lstStyle/>
          <a:p>
            <a:pPr marL="0" indent="0">
              <a:buNone/>
            </a:pPr>
            <a:r>
              <a:rPr lang="en-US" b="1" dirty="0">
                <a:solidFill>
                  <a:schemeClr val="accent3">
                    <a:lumMod val="50000"/>
                  </a:schemeClr>
                </a:solidFill>
              </a:rPr>
              <a:t>Answer:  YES. </a:t>
            </a:r>
          </a:p>
          <a:p>
            <a:r>
              <a:rPr lang="en-US" dirty="0"/>
              <a:t>You must notify the IRB whenever you are making any change in the IRB-approved protocol.   </a:t>
            </a:r>
          </a:p>
          <a:p>
            <a:r>
              <a:rPr lang="en-US" dirty="0"/>
              <a:t>You do not have to wait to obtain IRB approval  when making changes to eliminate immediate hazards to subject safety to implement those changes, but you must notify the IRB of the changes that were made, in the manner and timeframe required by written local policy. </a:t>
            </a:r>
          </a:p>
          <a:p>
            <a:r>
              <a:rPr lang="en-US" dirty="0"/>
              <a:t>In addition, you must notify any other applicable parties or individuals if required. For example, if the protocol was an industry-sponsored clinical trial, and the protocol stated that any modifications in the IRB-approved protocol require notification to the sponsor, reporting to the sponsor is required.  </a:t>
            </a:r>
          </a:p>
        </p:txBody>
      </p:sp>
    </p:spTree>
    <p:extLst>
      <p:ext uri="{BB962C8B-B14F-4D97-AF65-F5344CB8AC3E}">
        <p14:creationId xmlns:p14="http://schemas.microsoft.com/office/powerpoint/2010/main" val="358442166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B8212-72E1-4467-93AC-5CF804058D1C}"/>
              </a:ext>
            </a:extLst>
          </p:cNvPr>
          <p:cNvSpPr>
            <a:spLocks noGrp="1"/>
          </p:cNvSpPr>
          <p:nvPr>
            <p:ph type="title"/>
          </p:nvPr>
        </p:nvSpPr>
        <p:spPr/>
        <p:txBody>
          <a:bodyPr>
            <a:noAutofit/>
          </a:bodyPr>
          <a:lstStyle/>
          <a:p>
            <a:pPr lvl="0" algn="l"/>
            <a:r>
              <a:rPr lang="en-US" sz="2400" b="1" dirty="0"/>
              <a:t>Can an Investigator Make a Change in the IRB-approved Method of Documenting Informed Consent Prior to Obtaining IRB Approval in Order to Eliminate Immediate Apparent Hazards to Human Subjects? </a:t>
            </a:r>
            <a:endParaRPr lang="en-US" sz="2400" dirty="0"/>
          </a:p>
        </p:txBody>
      </p:sp>
      <p:sp>
        <p:nvSpPr>
          <p:cNvPr id="3" name="Content Placeholder 2">
            <a:extLst>
              <a:ext uri="{FF2B5EF4-FFF2-40B4-BE49-F238E27FC236}">
                <a16:creationId xmlns:a16="http://schemas.microsoft.com/office/drawing/2014/main" id="{AE9CAA75-8A2C-429D-A042-FB8CF78B16DE}"/>
              </a:ext>
            </a:extLst>
          </p:cNvPr>
          <p:cNvSpPr>
            <a:spLocks noGrp="1"/>
          </p:cNvSpPr>
          <p:nvPr>
            <p:ph idx="1"/>
          </p:nvPr>
        </p:nvSpPr>
        <p:spPr/>
        <p:txBody>
          <a:bodyPr>
            <a:normAutofit/>
          </a:bodyPr>
          <a:lstStyle/>
          <a:p>
            <a:pPr marL="0" indent="0">
              <a:buNone/>
            </a:pPr>
            <a:r>
              <a:rPr lang="en-US" sz="2800" b="1" dirty="0">
                <a:solidFill>
                  <a:srgbClr val="FF0000"/>
                </a:solidFill>
              </a:rPr>
              <a:t>Answer:  No.  </a:t>
            </a:r>
          </a:p>
          <a:p>
            <a:r>
              <a:rPr lang="en-US" sz="2800" dirty="0"/>
              <a:t>The IRB has regulatory authority over both the process and documentation of informed consent in a non-exempt human subjects study as described in 38 CFR§16.111(a)(4). </a:t>
            </a:r>
          </a:p>
          <a:p>
            <a:r>
              <a:rPr lang="en-US" sz="2800" dirty="0"/>
              <a:t>Any changes in how informed consent documentation is obtained must be approved prospectively by the IRB. </a:t>
            </a:r>
          </a:p>
        </p:txBody>
      </p:sp>
    </p:spTree>
    <p:extLst>
      <p:ext uri="{BB962C8B-B14F-4D97-AF65-F5344CB8AC3E}">
        <p14:creationId xmlns:p14="http://schemas.microsoft.com/office/powerpoint/2010/main" val="28322960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B8212-72E1-4467-93AC-5CF804058D1C}"/>
              </a:ext>
            </a:extLst>
          </p:cNvPr>
          <p:cNvSpPr>
            <a:spLocks noGrp="1"/>
          </p:cNvSpPr>
          <p:nvPr>
            <p:ph type="title"/>
          </p:nvPr>
        </p:nvSpPr>
        <p:spPr/>
        <p:txBody>
          <a:bodyPr>
            <a:noAutofit/>
          </a:bodyPr>
          <a:lstStyle/>
          <a:p>
            <a:pPr algn="l"/>
            <a:r>
              <a:rPr lang="en-US" sz="2400" b="1" dirty="0"/>
              <a:t>Do I Have to Change my Consent Form or Reconsent my Subjects After I Implement Changes to Eliminate Immediate Apparent Hazards to Human Subjects?</a:t>
            </a:r>
            <a:endParaRPr lang="en-US" sz="2400" dirty="0"/>
          </a:p>
        </p:txBody>
      </p:sp>
      <p:sp>
        <p:nvSpPr>
          <p:cNvPr id="3" name="Content Placeholder 2">
            <a:extLst>
              <a:ext uri="{FF2B5EF4-FFF2-40B4-BE49-F238E27FC236}">
                <a16:creationId xmlns:a16="http://schemas.microsoft.com/office/drawing/2014/main" id="{AE9CAA75-8A2C-429D-A042-FB8CF78B16DE}"/>
              </a:ext>
            </a:extLst>
          </p:cNvPr>
          <p:cNvSpPr>
            <a:spLocks noGrp="1"/>
          </p:cNvSpPr>
          <p:nvPr>
            <p:ph idx="1"/>
          </p:nvPr>
        </p:nvSpPr>
        <p:spPr/>
        <p:txBody>
          <a:bodyPr>
            <a:normAutofit fontScale="70000" lnSpcReduction="20000"/>
          </a:bodyPr>
          <a:lstStyle/>
          <a:p>
            <a:pPr marL="0" indent="0">
              <a:buNone/>
            </a:pPr>
            <a:r>
              <a:rPr lang="en-US" sz="3400" b="1" dirty="0">
                <a:solidFill>
                  <a:srgbClr val="FF0000"/>
                </a:solidFill>
              </a:rPr>
              <a:t>Answer:    No.</a:t>
            </a:r>
          </a:p>
          <a:p>
            <a:pPr marL="0" indent="0">
              <a:buNone/>
            </a:pPr>
            <a:endParaRPr lang="en-US" dirty="0"/>
          </a:p>
          <a:p>
            <a:r>
              <a:rPr lang="en-US" dirty="0"/>
              <a:t>The IRB determines whether changes in the IRB-approved informed consent form or reconsenting of subjects is required.   As part of the IRB approval criteria in 38 CFR§16.111(a)(4), the IRB is responsible for both the process and documentation of informed consent, including any revisions in either the process or documentation after the research is initially approved by an IRB.</a:t>
            </a:r>
          </a:p>
          <a:p>
            <a:r>
              <a:rPr lang="en-US" dirty="0"/>
              <a:t>ORD wishes to reinforce that IRB approval is not required for an Investigator to implement changes to eliminate immediate hazards to subjects.</a:t>
            </a:r>
          </a:p>
          <a:p>
            <a:pPr marL="0" indent="0">
              <a:buNone/>
            </a:pPr>
            <a:r>
              <a:rPr lang="en-US" dirty="0"/>
              <a:t>. </a:t>
            </a:r>
          </a:p>
        </p:txBody>
      </p:sp>
    </p:spTree>
    <p:extLst>
      <p:ext uri="{BB962C8B-B14F-4D97-AF65-F5344CB8AC3E}">
        <p14:creationId xmlns:p14="http://schemas.microsoft.com/office/powerpoint/2010/main" val="34036221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B8212-72E1-4467-93AC-5CF804058D1C}"/>
              </a:ext>
            </a:extLst>
          </p:cNvPr>
          <p:cNvSpPr>
            <a:spLocks noGrp="1"/>
          </p:cNvSpPr>
          <p:nvPr>
            <p:ph type="title"/>
          </p:nvPr>
        </p:nvSpPr>
        <p:spPr/>
        <p:txBody>
          <a:bodyPr>
            <a:noAutofit/>
          </a:bodyPr>
          <a:lstStyle/>
          <a:p>
            <a:pPr lvl="0" algn="l"/>
            <a:r>
              <a:rPr lang="en-US" sz="2400" b="1" dirty="0"/>
              <a:t>If I am Permanently Changing my Study Procedures as a Result of the Pandemic, is an Amendment Necessary? </a:t>
            </a:r>
            <a:endParaRPr lang="en-US" sz="2400" dirty="0"/>
          </a:p>
        </p:txBody>
      </p:sp>
      <p:sp>
        <p:nvSpPr>
          <p:cNvPr id="3" name="Content Placeholder 2">
            <a:extLst>
              <a:ext uri="{FF2B5EF4-FFF2-40B4-BE49-F238E27FC236}">
                <a16:creationId xmlns:a16="http://schemas.microsoft.com/office/drawing/2014/main" id="{AE9CAA75-8A2C-429D-A042-FB8CF78B16DE}"/>
              </a:ext>
            </a:extLst>
          </p:cNvPr>
          <p:cNvSpPr>
            <a:spLocks noGrp="1"/>
          </p:cNvSpPr>
          <p:nvPr>
            <p:ph idx="1"/>
          </p:nvPr>
        </p:nvSpPr>
        <p:spPr/>
        <p:txBody>
          <a:bodyPr>
            <a:normAutofit fontScale="77500" lnSpcReduction="20000"/>
          </a:bodyPr>
          <a:lstStyle/>
          <a:p>
            <a:pPr marL="0" indent="0">
              <a:buNone/>
            </a:pPr>
            <a:r>
              <a:rPr lang="en-US" b="1" dirty="0">
                <a:solidFill>
                  <a:srgbClr val="00B050"/>
                </a:solidFill>
              </a:rPr>
              <a:t>Answer:	Yes. </a:t>
            </a:r>
          </a:p>
          <a:p>
            <a:r>
              <a:rPr lang="en-US" dirty="0"/>
              <a:t>If you are changing the conduct of the protocol permanently, please submit an amendment. This should be done in accordance with local IRB policies and procedures after initiating the change to eliminate immediate hazards to subject safety. </a:t>
            </a:r>
          </a:p>
          <a:p>
            <a:r>
              <a:rPr lang="en-US" dirty="0"/>
              <a:t>If this is not a permanent change and only a temporary modification to eliminate immediate hazards to subject safety, an amendment is not required.  </a:t>
            </a:r>
          </a:p>
          <a:p>
            <a:r>
              <a:rPr lang="en-US" dirty="0"/>
              <a:t>If you are making changes to study procedures that not related to eliminating immediate hazards to subject subject, an amendment is necessary. </a:t>
            </a:r>
          </a:p>
        </p:txBody>
      </p:sp>
    </p:spTree>
    <p:extLst>
      <p:ext uri="{BB962C8B-B14F-4D97-AF65-F5344CB8AC3E}">
        <p14:creationId xmlns:p14="http://schemas.microsoft.com/office/powerpoint/2010/main" val="23250137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D928FC-BEB2-4158-AE67-58751088DF45}"/>
              </a:ext>
            </a:extLst>
          </p:cNvPr>
          <p:cNvSpPr>
            <a:spLocks noGrp="1"/>
          </p:cNvSpPr>
          <p:nvPr>
            <p:ph type="title"/>
          </p:nvPr>
        </p:nvSpPr>
        <p:spPr>
          <a:xfrm>
            <a:off x="609600" y="274638"/>
            <a:ext cx="10972800" cy="1143000"/>
          </a:xfrm>
        </p:spPr>
        <p:txBody>
          <a:bodyPr anchor="ctr">
            <a:normAutofit/>
          </a:bodyPr>
          <a:lstStyle/>
          <a:p>
            <a:r>
              <a:rPr lang="en-US" sz="3700" dirty="0"/>
              <a:t>Informed Consent:  Subjects in COVID-19 Isolation</a:t>
            </a:r>
          </a:p>
        </p:txBody>
      </p:sp>
      <p:pic>
        <p:nvPicPr>
          <p:cNvPr id="5" name="Picture 4" descr="A picture containing drawing&#10;&#10;Description automatically generated">
            <a:extLst>
              <a:ext uri="{FF2B5EF4-FFF2-40B4-BE49-F238E27FC236}">
                <a16:creationId xmlns:a16="http://schemas.microsoft.com/office/drawing/2014/main" id="{0F1F3A95-B8FC-4B6F-8BAC-8DE5E2FFA4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495" y="1988419"/>
            <a:ext cx="3721499" cy="2881161"/>
          </a:xfrm>
          <a:prstGeom prst="rect">
            <a:avLst/>
          </a:prstGeom>
          <a:noFill/>
        </p:spPr>
      </p:pic>
      <p:sp>
        <p:nvSpPr>
          <p:cNvPr id="3" name="Content Placeholder 2">
            <a:extLst>
              <a:ext uri="{FF2B5EF4-FFF2-40B4-BE49-F238E27FC236}">
                <a16:creationId xmlns:a16="http://schemas.microsoft.com/office/drawing/2014/main" id="{2249105F-B8C6-4B38-A923-237DE56C6E24}"/>
              </a:ext>
            </a:extLst>
          </p:cNvPr>
          <p:cNvSpPr>
            <a:spLocks noGrp="1"/>
          </p:cNvSpPr>
          <p:nvPr>
            <p:ph sz="half" idx="2"/>
          </p:nvPr>
        </p:nvSpPr>
        <p:spPr>
          <a:xfrm>
            <a:off x="4368800" y="1848628"/>
            <a:ext cx="7213600" cy="4525963"/>
          </a:xfrm>
        </p:spPr>
        <p:txBody>
          <a:bodyPr>
            <a:normAutofit/>
          </a:bodyPr>
          <a:lstStyle/>
          <a:p>
            <a:r>
              <a:rPr lang="en-US" sz="3300" dirty="0"/>
              <a:t>FDA regulations require that the informed consent of a participant be documented by the use of a written consent form approved by the IRB and signed and dated by the subject or the subject’s legally authorized representative at the time of consent (21 CFR 50.27(a)). </a:t>
            </a:r>
          </a:p>
        </p:txBody>
      </p:sp>
      <p:sp>
        <p:nvSpPr>
          <p:cNvPr id="10" name="Slide Number Placeholder 4">
            <a:extLst>
              <a:ext uri="{FF2B5EF4-FFF2-40B4-BE49-F238E27FC236}">
                <a16:creationId xmlns:a16="http://schemas.microsoft.com/office/drawing/2014/main" id="{46DBC137-AA9F-4EBB-B357-130F3B75F1E5}"/>
              </a:ext>
            </a:extLst>
          </p:cNvPr>
          <p:cNvSpPr>
            <a:spLocks noGrp="1"/>
          </p:cNvSpPr>
          <p:nvPr>
            <p:ph type="sldNum" sz="quarter" idx="12"/>
          </p:nvPr>
        </p:nvSpPr>
        <p:spPr>
          <a:xfrm>
            <a:off x="8737600" y="6356353"/>
            <a:ext cx="2844800" cy="365125"/>
          </a:xfrm>
        </p:spPr>
        <p:txBody>
          <a:bodyPr/>
          <a:lstStyle/>
          <a:p>
            <a:pPr>
              <a:spcAft>
                <a:spcPts val="600"/>
              </a:spcAft>
            </a:pPr>
            <a:fld id="{7F23D2E0-857C-45E7-8D49-73C280832387}" type="slidenum">
              <a:rPr lang="en-US" smtClean="0"/>
              <a:pPr>
                <a:spcAft>
                  <a:spcPts val="600"/>
                </a:spcAft>
              </a:pPr>
              <a:t>4</a:t>
            </a:fld>
            <a:endParaRPr lang="en-US" dirty="0"/>
          </a:p>
        </p:txBody>
      </p:sp>
    </p:spTree>
    <p:extLst>
      <p:ext uri="{BB962C8B-B14F-4D97-AF65-F5344CB8AC3E}">
        <p14:creationId xmlns:p14="http://schemas.microsoft.com/office/powerpoint/2010/main" val="3389086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CB8212-72E1-4467-93AC-5CF804058D1C}"/>
              </a:ext>
            </a:extLst>
          </p:cNvPr>
          <p:cNvSpPr>
            <a:spLocks noGrp="1"/>
          </p:cNvSpPr>
          <p:nvPr>
            <p:ph type="title"/>
          </p:nvPr>
        </p:nvSpPr>
        <p:spPr/>
        <p:txBody>
          <a:bodyPr>
            <a:noAutofit/>
          </a:bodyPr>
          <a:lstStyle/>
          <a:p>
            <a:pPr algn="l"/>
            <a:r>
              <a:rPr lang="en-US" sz="3200" dirty="0"/>
              <a:t>Use of Video and Communication Technologies in VHA Research</a:t>
            </a:r>
          </a:p>
        </p:txBody>
      </p:sp>
      <p:sp>
        <p:nvSpPr>
          <p:cNvPr id="3" name="Content Placeholder 2">
            <a:extLst>
              <a:ext uri="{FF2B5EF4-FFF2-40B4-BE49-F238E27FC236}">
                <a16:creationId xmlns:a16="http://schemas.microsoft.com/office/drawing/2014/main" id="{AE9CAA75-8A2C-429D-A042-FB8CF78B16DE}"/>
              </a:ext>
            </a:extLst>
          </p:cNvPr>
          <p:cNvSpPr>
            <a:spLocks noGrp="1"/>
          </p:cNvSpPr>
          <p:nvPr>
            <p:ph idx="1"/>
          </p:nvPr>
        </p:nvSpPr>
        <p:spPr/>
        <p:txBody>
          <a:bodyPr>
            <a:normAutofit/>
          </a:bodyPr>
          <a:lstStyle/>
          <a:p>
            <a:pPr marL="0" indent="0">
              <a:buNone/>
            </a:pPr>
            <a:r>
              <a:rPr lang="en-US" dirty="0"/>
              <a:t>ORD working with OI&amp;T:  Memorandum </a:t>
            </a:r>
          </a:p>
        </p:txBody>
      </p:sp>
    </p:spTree>
    <p:extLst>
      <p:ext uri="{BB962C8B-B14F-4D97-AF65-F5344CB8AC3E}">
        <p14:creationId xmlns:p14="http://schemas.microsoft.com/office/powerpoint/2010/main" val="41513134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1BFE9-5D53-4474-9823-0CFBB9DE72A5}"/>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8FE9EBAB-9E58-40AD-B203-55692CE330FC}"/>
              </a:ext>
            </a:extLst>
          </p:cNvPr>
          <p:cNvSpPr>
            <a:spLocks noGrp="1"/>
          </p:cNvSpPr>
          <p:nvPr>
            <p:ph idx="1"/>
          </p:nvPr>
        </p:nvSpPr>
        <p:spPr/>
        <p:txBody>
          <a:bodyPr>
            <a:normAutofit/>
          </a:bodyPr>
          <a:lstStyle/>
          <a:p>
            <a:r>
              <a:rPr lang="en-US" dirty="0"/>
              <a:t>Multiple issues impacting human subjects studies involving human subjects protections</a:t>
            </a:r>
          </a:p>
          <a:p>
            <a:r>
              <a:rPr lang="en-US" dirty="0"/>
              <a:t>ORD will be releasing FAQs within days on the content covered in this seminar.</a:t>
            </a:r>
          </a:p>
          <a:p>
            <a:r>
              <a:rPr lang="en-US" dirty="0"/>
              <a:t>ORD is working with multiple other agencies and institutions</a:t>
            </a:r>
          </a:p>
          <a:p>
            <a:r>
              <a:rPr lang="en-US" dirty="0"/>
              <a:t>Guidance is continually evolving and changing</a:t>
            </a:r>
          </a:p>
        </p:txBody>
      </p:sp>
    </p:spTree>
    <p:extLst>
      <p:ext uri="{BB962C8B-B14F-4D97-AF65-F5344CB8AC3E}">
        <p14:creationId xmlns:p14="http://schemas.microsoft.com/office/powerpoint/2010/main" val="38949647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1C9D9-2C4C-4FEA-B9BA-6FBF356CD35E}"/>
              </a:ext>
            </a:extLst>
          </p:cNvPr>
          <p:cNvSpPr>
            <a:spLocks noGrp="1"/>
          </p:cNvSpPr>
          <p:nvPr>
            <p:ph type="title"/>
          </p:nvPr>
        </p:nvSpPr>
        <p:spPr/>
        <p:txBody>
          <a:bodyPr>
            <a:normAutofit/>
          </a:bodyPr>
          <a:lstStyle/>
          <a:p>
            <a:r>
              <a:rPr lang="en-US" dirty="0"/>
              <a:t>Questions?</a:t>
            </a:r>
          </a:p>
        </p:txBody>
      </p:sp>
      <p:sp>
        <p:nvSpPr>
          <p:cNvPr id="3" name="Content Placeholder 2">
            <a:extLst>
              <a:ext uri="{FF2B5EF4-FFF2-40B4-BE49-F238E27FC236}">
                <a16:creationId xmlns:a16="http://schemas.microsoft.com/office/drawing/2014/main" id="{92B7B15A-3E76-4CE3-ABF3-87E66227C888}"/>
              </a:ext>
            </a:extLst>
          </p:cNvPr>
          <p:cNvSpPr>
            <a:spLocks noGrp="1"/>
          </p:cNvSpPr>
          <p:nvPr>
            <p:ph idx="1"/>
          </p:nvPr>
        </p:nvSpPr>
        <p:spPr/>
        <p:txBody>
          <a:bodyPr>
            <a:normAutofit/>
          </a:bodyPr>
          <a:lstStyle/>
          <a:p>
            <a:pPr marL="0" indent="0">
              <a:buNone/>
            </a:pPr>
            <a:r>
              <a:rPr lang="en-US" sz="2800" dirty="0"/>
              <a:t>Send ORD regulatory questions not related to COVID 19 to:</a:t>
            </a:r>
          </a:p>
          <a:p>
            <a:pPr marL="0" indent="0">
              <a:buNone/>
            </a:pPr>
            <a:r>
              <a:rPr lang="en-US" sz="2800" dirty="0">
                <a:hlinkClick r:id="rId2"/>
              </a:rPr>
              <a:t>VHACOORDREGULATORY@VA.GOV</a:t>
            </a:r>
            <a:endParaRPr lang="en-US" sz="2800" dirty="0"/>
          </a:p>
          <a:p>
            <a:pPr marL="0" indent="0">
              <a:buNone/>
            </a:pPr>
            <a:endParaRPr lang="en-US" sz="2800" dirty="0"/>
          </a:p>
          <a:p>
            <a:pPr marL="0" indent="0">
              <a:buNone/>
            </a:pPr>
            <a:r>
              <a:rPr lang="en-US" sz="2800" dirty="0"/>
              <a:t>Send any COVID-19 questions to:</a:t>
            </a:r>
          </a:p>
          <a:p>
            <a:pPr marL="0" indent="0">
              <a:buNone/>
            </a:pPr>
            <a:r>
              <a:rPr lang="en-US" sz="2800" dirty="0">
                <a:hlinkClick r:id="rId3"/>
              </a:rPr>
              <a:t>ORDCOVID19@VA.GOV</a:t>
            </a:r>
            <a:endParaRPr lang="en-US" sz="2800" dirty="0"/>
          </a:p>
          <a:p>
            <a:pPr marL="0" indent="0">
              <a:buNone/>
            </a:pPr>
            <a:endParaRPr lang="en-US" sz="2800" dirty="0"/>
          </a:p>
        </p:txBody>
      </p:sp>
      <p:sp>
        <p:nvSpPr>
          <p:cNvPr id="4" name="Slide Number Placeholder 3">
            <a:extLst>
              <a:ext uri="{FF2B5EF4-FFF2-40B4-BE49-F238E27FC236}">
                <a16:creationId xmlns:a16="http://schemas.microsoft.com/office/drawing/2014/main" id="{627724C6-3B0A-4AA5-9391-E16CD5D37B9F}"/>
              </a:ext>
            </a:extLst>
          </p:cNvPr>
          <p:cNvSpPr>
            <a:spLocks noGrp="1"/>
          </p:cNvSpPr>
          <p:nvPr>
            <p:ph type="sldNum" sz="quarter" idx="12"/>
          </p:nvPr>
        </p:nvSpPr>
        <p:spPr>
          <a:xfrm>
            <a:off x="9347200" y="6356350"/>
            <a:ext cx="2844800" cy="365125"/>
          </a:xfrm>
        </p:spPr>
        <p:txBody>
          <a:bodyPr/>
          <a:lstStyle/>
          <a:p>
            <a:fld id="{7F23D2E0-857C-45E7-8D49-73C280832387}" type="slidenum">
              <a:rPr lang="en-US" smtClean="0"/>
              <a:t>42</a:t>
            </a:fld>
            <a:endParaRPr lang="en-US" dirty="0"/>
          </a:p>
        </p:txBody>
      </p:sp>
    </p:spTree>
    <p:extLst>
      <p:ext uri="{BB962C8B-B14F-4D97-AF65-F5344CB8AC3E}">
        <p14:creationId xmlns:p14="http://schemas.microsoft.com/office/powerpoint/2010/main" val="3911972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1F4CA20-38FD-4004-8127-67A5D137AA7B}"/>
              </a:ext>
            </a:extLst>
          </p:cNvPr>
          <p:cNvSpPr>
            <a:spLocks noGrp="1"/>
          </p:cNvSpPr>
          <p:nvPr>
            <p:ph type="title"/>
          </p:nvPr>
        </p:nvSpPr>
        <p:spPr/>
        <p:txBody>
          <a:bodyPr>
            <a:normAutofit/>
          </a:bodyPr>
          <a:lstStyle/>
          <a:p>
            <a:pPr algn="l"/>
            <a:r>
              <a:rPr lang="en-US" sz="3200" dirty="0"/>
              <a:t>How Can Written Informed Consent be Obtained from VA Research Subjects Who are in COVID-19 Isolation? </a:t>
            </a:r>
          </a:p>
        </p:txBody>
      </p:sp>
      <p:sp>
        <p:nvSpPr>
          <p:cNvPr id="7" name="Content Placeholder 6">
            <a:extLst>
              <a:ext uri="{FF2B5EF4-FFF2-40B4-BE49-F238E27FC236}">
                <a16:creationId xmlns:a16="http://schemas.microsoft.com/office/drawing/2014/main" id="{32A1C411-C666-4EC6-9226-BC4267CD649F}"/>
              </a:ext>
            </a:extLst>
          </p:cNvPr>
          <p:cNvSpPr>
            <a:spLocks noGrp="1"/>
          </p:cNvSpPr>
          <p:nvPr>
            <p:ph idx="1"/>
          </p:nvPr>
        </p:nvSpPr>
        <p:spPr/>
        <p:txBody>
          <a:bodyPr>
            <a:normAutofit fontScale="92500" lnSpcReduction="10000"/>
          </a:bodyPr>
          <a:lstStyle/>
          <a:p>
            <a:r>
              <a:rPr lang="en-US" dirty="0"/>
              <a:t>ORD and ORO have consulted with other federal agencies, including the Office for Human Research Protections (OHRP) and FDA, on obtaining written informed consent from research subjects who are in COVID-19 isolation.  </a:t>
            </a:r>
          </a:p>
          <a:p>
            <a:r>
              <a:rPr lang="en-US" dirty="0"/>
              <a:t>ORD is in alignment with FDA’s </a:t>
            </a:r>
            <a:r>
              <a:rPr lang="en-US" dirty="0">
                <a:hlinkClick r:id="rId2"/>
              </a:rPr>
              <a:t>guidance </a:t>
            </a:r>
            <a:r>
              <a:rPr lang="en-US" dirty="0"/>
              <a:t>released on March 20, 2020 and updated on March 27, 2020 titled: </a:t>
            </a:r>
          </a:p>
          <a:p>
            <a:pPr marL="0" indent="0">
              <a:buNone/>
            </a:pPr>
            <a:r>
              <a:rPr lang="en-US" dirty="0"/>
              <a:t>	</a:t>
            </a:r>
            <a:r>
              <a:rPr lang="en-US" b="1" i="1" dirty="0"/>
              <a:t>FDA Guidance on Conduct of Clinical Trials of 	Medical Products during COVID-19 Pandemic</a:t>
            </a:r>
          </a:p>
          <a:p>
            <a:pPr marL="0" indent="0">
              <a:buNone/>
            </a:pPr>
            <a:endParaRPr lang="en-US" dirty="0"/>
          </a:p>
        </p:txBody>
      </p:sp>
      <p:sp>
        <p:nvSpPr>
          <p:cNvPr id="5" name="Slide Number Placeholder 4">
            <a:extLst>
              <a:ext uri="{FF2B5EF4-FFF2-40B4-BE49-F238E27FC236}">
                <a16:creationId xmlns:a16="http://schemas.microsoft.com/office/drawing/2014/main" id="{1CEEF51B-390C-4300-8880-284F244A2556}"/>
              </a:ext>
            </a:extLst>
          </p:cNvPr>
          <p:cNvSpPr>
            <a:spLocks noGrp="1"/>
          </p:cNvSpPr>
          <p:nvPr>
            <p:ph type="sldNum" sz="quarter" idx="12"/>
          </p:nvPr>
        </p:nvSpPr>
        <p:spPr>
          <a:xfrm>
            <a:off x="9347200" y="6356350"/>
            <a:ext cx="2844800" cy="365125"/>
          </a:xfrm>
        </p:spPr>
        <p:txBody>
          <a:bodyPr/>
          <a:lstStyle/>
          <a:p>
            <a:fld id="{7F23D2E0-857C-45E7-8D49-73C280832387}" type="slidenum">
              <a:rPr lang="en-US" smtClean="0"/>
              <a:t>5</a:t>
            </a:fld>
            <a:endParaRPr lang="en-US" dirty="0"/>
          </a:p>
        </p:txBody>
      </p:sp>
    </p:spTree>
    <p:extLst>
      <p:ext uri="{BB962C8B-B14F-4D97-AF65-F5344CB8AC3E}">
        <p14:creationId xmlns:p14="http://schemas.microsoft.com/office/powerpoint/2010/main" val="41196331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5B71AB-D69D-48D1-BA5B-F354A278190B}"/>
              </a:ext>
            </a:extLst>
          </p:cNvPr>
          <p:cNvSpPr>
            <a:spLocks noGrp="1"/>
          </p:cNvSpPr>
          <p:nvPr>
            <p:ph type="title"/>
          </p:nvPr>
        </p:nvSpPr>
        <p:spPr/>
        <p:txBody>
          <a:bodyPr>
            <a:normAutofit/>
          </a:bodyPr>
          <a:lstStyle/>
          <a:p>
            <a:pPr algn="l"/>
            <a:r>
              <a:rPr lang="en-US" sz="3200" dirty="0"/>
              <a:t>How Can Written Informed Consent be Obtained from VA Research Subjects Who are in COVID-19 Isolation? </a:t>
            </a:r>
          </a:p>
        </p:txBody>
      </p:sp>
      <p:sp>
        <p:nvSpPr>
          <p:cNvPr id="3" name="Content Placeholder 2">
            <a:extLst>
              <a:ext uri="{FF2B5EF4-FFF2-40B4-BE49-F238E27FC236}">
                <a16:creationId xmlns:a16="http://schemas.microsoft.com/office/drawing/2014/main" id="{F3A9129F-B8F0-491E-BDC7-9391FF3EC61D}"/>
              </a:ext>
            </a:extLst>
          </p:cNvPr>
          <p:cNvSpPr>
            <a:spLocks noGrp="1"/>
          </p:cNvSpPr>
          <p:nvPr>
            <p:ph sz="half" idx="1"/>
          </p:nvPr>
        </p:nvSpPr>
        <p:spPr/>
        <p:txBody>
          <a:bodyPr>
            <a:noAutofit/>
          </a:bodyPr>
          <a:lstStyle/>
          <a:p>
            <a:pPr marL="0" indent="0">
              <a:buNone/>
            </a:pPr>
            <a:r>
              <a:rPr lang="en-US" sz="2800" b="1" dirty="0"/>
              <a:t> </a:t>
            </a:r>
          </a:p>
        </p:txBody>
      </p:sp>
      <p:sp>
        <p:nvSpPr>
          <p:cNvPr id="4" name="Slide Number Placeholder 3">
            <a:extLst>
              <a:ext uri="{FF2B5EF4-FFF2-40B4-BE49-F238E27FC236}">
                <a16:creationId xmlns:a16="http://schemas.microsoft.com/office/drawing/2014/main" id="{72E5B1C0-006E-4F4D-9AE5-081088E488D8}"/>
              </a:ext>
            </a:extLst>
          </p:cNvPr>
          <p:cNvSpPr>
            <a:spLocks noGrp="1"/>
          </p:cNvSpPr>
          <p:nvPr>
            <p:ph type="sldNum" sz="quarter" idx="12"/>
          </p:nvPr>
        </p:nvSpPr>
        <p:spPr>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r" defTabSz="914400" rtl="0" eaLnBrk="1" fontAlgn="auto" latinLnBrk="0" hangingPunct="1">
              <a:lnSpc>
                <a:spcPct val="100000"/>
              </a:lnSpc>
              <a:spcBef>
                <a:spcPts val="0"/>
              </a:spcBef>
              <a:spcAft>
                <a:spcPts val="0"/>
              </a:spcAft>
              <a:buClrTx/>
              <a:buSzTx/>
              <a:buFontTx/>
              <a:buNone/>
              <a:tabLst/>
              <a:defRPr/>
            </a:pPr>
            <a:fld id="{250F0DAD-24A3-4C31-9792-00C8671374EF}"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pic>
        <p:nvPicPr>
          <p:cNvPr id="5" name="Picture 4">
            <a:extLst>
              <a:ext uri="{FF2B5EF4-FFF2-40B4-BE49-F238E27FC236}">
                <a16:creationId xmlns:a16="http://schemas.microsoft.com/office/drawing/2014/main" id="{D4221C7B-3D0E-495B-8E5F-A4F29A8A086F}"/>
              </a:ext>
            </a:extLst>
          </p:cNvPr>
          <p:cNvPicPr>
            <a:picLocks noChangeAspect="1"/>
          </p:cNvPicPr>
          <p:nvPr/>
        </p:nvPicPr>
        <p:blipFill rotWithShape="1">
          <a:blip r:embed="rId3"/>
          <a:srcRect l="25609" t="13801" r="28202" b="14653"/>
          <a:stretch/>
        </p:blipFill>
        <p:spPr>
          <a:xfrm>
            <a:off x="3026317" y="1562748"/>
            <a:ext cx="5711283" cy="4976167"/>
          </a:xfrm>
          <a:prstGeom prst="rect">
            <a:avLst/>
          </a:prstGeom>
        </p:spPr>
      </p:pic>
    </p:spTree>
    <p:extLst>
      <p:ext uri="{BB962C8B-B14F-4D97-AF65-F5344CB8AC3E}">
        <p14:creationId xmlns:p14="http://schemas.microsoft.com/office/powerpoint/2010/main" val="40570323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64A144E-0098-43A5-B89D-BADA1F67221E}"/>
              </a:ext>
            </a:extLst>
          </p:cNvPr>
          <p:cNvSpPr>
            <a:spLocks noGrp="1"/>
          </p:cNvSpPr>
          <p:nvPr>
            <p:ph type="title"/>
          </p:nvPr>
        </p:nvSpPr>
        <p:spPr/>
        <p:txBody>
          <a:bodyPr>
            <a:normAutofit/>
          </a:bodyPr>
          <a:lstStyle/>
          <a:p>
            <a:pPr algn="l"/>
            <a:r>
              <a:rPr lang="en-US" sz="3200" dirty="0"/>
              <a:t>How Can Written Informed Consent be Obtained from VA Research Subjects Who are in COVID-19 Isolation? </a:t>
            </a:r>
          </a:p>
        </p:txBody>
      </p:sp>
      <p:sp>
        <p:nvSpPr>
          <p:cNvPr id="7" name="Content Placeholder 6">
            <a:extLst>
              <a:ext uri="{FF2B5EF4-FFF2-40B4-BE49-F238E27FC236}">
                <a16:creationId xmlns:a16="http://schemas.microsoft.com/office/drawing/2014/main" id="{ECCF8286-2C59-495E-8857-6EA34443423F}"/>
              </a:ext>
            </a:extLst>
          </p:cNvPr>
          <p:cNvSpPr>
            <a:spLocks noGrp="1"/>
          </p:cNvSpPr>
          <p:nvPr>
            <p:ph idx="1"/>
          </p:nvPr>
        </p:nvSpPr>
        <p:spPr>
          <a:xfrm>
            <a:off x="716132" y="1646266"/>
            <a:ext cx="10972800" cy="4937096"/>
          </a:xfrm>
        </p:spPr>
        <p:txBody>
          <a:bodyPr>
            <a:normAutofit/>
          </a:bodyPr>
          <a:lstStyle/>
          <a:p>
            <a:r>
              <a:rPr lang="en-US" sz="3100" dirty="0"/>
              <a:t>As referenced in FDA’s guidance, the following options are available to satisfy documentation requirements </a:t>
            </a:r>
            <a:r>
              <a:rPr lang="en-US" sz="3100" u="sng" dirty="0"/>
              <a:t>as approved by the IRB</a:t>
            </a:r>
            <a:r>
              <a:rPr lang="en-US" sz="3100" dirty="0"/>
              <a:t> for written informed consent for patients in COVID-19 isolation who consent to be in VA research studies.  </a:t>
            </a:r>
          </a:p>
          <a:p>
            <a:pPr lvl="1"/>
            <a:r>
              <a:rPr lang="en-US" sz="3100" dirty="0"/>
              <a:t>Electronic methods of obtaining consent  </a:t>
            </a:r>
          </a:p>
          <a:p>
            <a:pPr marL="0" indent="0">
              <a:buNone/>
            </a:pPr>
            <a:endParaRPr lang="en-US" dirty="0"/>
          </a:p>
        </p:txBody>
      </p:sp>
      <p:sp>
        <p:nvSpPr>
          <p:cNvPr id="5" name="Slide Number Placeholder 4">
            <a:extLst>
              <a:ext uri="{FF2B5EF4-FFF2-40B4-BE49-F238E27FC236}">
                <a16:creationId xmlns:a16="http://schemas.microsoft.com/office/drawing/2014/main" id="{8A52AF2F-A4FB-47E9-9662-CF94FD67038C}"/>
              </a:ext>
            </a:extLst>
          </p:cNvPr>
          <p:cNvSpPr>
            <a:spLocks noGrp="1"/>
          </p:cNvSpPr>
          <p:nvPr>
            <p:ph type="sldNum" sz="quarter" idx="12"/>
          </p:nvPr>
        </p:nvSpPr>
        <p:spPr>
          <a:xfrm>
            <a:off x="9347200" y="6356350"/>
            <a:ext cx="2844800" cy="365125"/>
          </a:xfrm>
        </p:spPr>
        <p:txBody>
          <a:bodyPr/>
          <a:lstStyle/>
          <a:p>
            <a:fld id="{7F23D2E0-857C-45E7-8D49-73C280832387}" type="slidenum">
              <a:rPr lang="en-US" smtClean="0"/>
              <a:t>7</a:t>
            </a:fld>
            <a:endParaRPr lang="en-US" dirty="0"/>
          </a:p>
        </p:txBody>
      </p:sp>
    </p:spTree>
    <p:extLst>
      <p:ext uri="{BB962C8B-B14F-4D97-AF65-F5344CB8AC3E}">
        <p14:creationId xmlns:p14="http://schemas.microsoft.com/office/powerpoint/2010/main" val="15119516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64A144E-0098-43A5-B89D-BADA1F67221E}"/>
              </a:ext>
            </a:extLst>
          </p:cNvPr>
          <p:cNvSpPr>
            <a:spLocks noGrp="1"/>
          </p:cNvSpPr>
          <p:nvPr>
            <p:ph type="title"/>
          </p:nvPr>
        </p:nvSpPr>
        <p:spPr/>
        <p:txBody>
          <a:bodyPr>
            <a:normAutofit/>
          </a:bodyPr>
          <a:lstStyle/>
          <a:p>
            <a:pPr algn="l"/>
            <a:r>
              <a:rPr lang="en-US" sz="3200" dirty="0"/>
              <a:t>How Can Written Informed Consent be Obtained from VA Research Subjects Who are in COVID-19 Isolation? </a:t>
            </a:r>
          </a:p>
        </p:txBody>
      </p:sp>
      <p:sp>
        <p:nvSpPr>
          <p:cNvPr id="7" name="Content Placeholder 6">
            <a:extLst>
              <a:ext uri="{FF2B5EF4-FFF2-40B4-BE49-F238E27FC236}">
                <a16:creationId xmlns:a16="http://schemas.microsoft.com/office/drawing/2014/main" id="{ECCF8286-2C59-495E-8857-6EA34443423F}"/>
              </a:ext>
            </a:extLst>
          </p:cNvPr>
          <p:cNvSpPr>
            <a:spLocks noGrp="1"/>
          </p:cNvSpPr>
          <p:nvPr>
            <p:ph idx="1"/>
          </p:nvPr>
        </p:nvSpPr>
        <p:spPr>
          <a:xfrm>
            <a:off x="716132" y="1646266"/>
            <a:ext cx="11137614" cy="4937096"/>
          </a:xfrm>
        </p:spPr>
        <p:txBody>
          <a:bodyPr>
            <a:normAutofit fontScale="47500" lnSpcReduction="20000"/>
          </a:bodyPr>
          <a:lstStyle/>
          <a:p>
            <a:pPr marL="457200" lvl="1" indent="-222250">
              <a:buNone/>
            </a:pPr>
            <a:r>
              <a:rPr lang="en-US" sz="5100" dirty="0"/>
              <a:t>When it is not possible to obtain informed consent electronically, the</a:t>
            </a:r>
          </a:p>
          <a:p>
            <a:pPr marL="457200" lvl="1" indent="-222250">
              <a:buNone/>
            </a:pPr>
            <a:r>
              <a:rPr lang="en-US" sz="5100" dirty="0"/>
              <a:t>following steps can be considered:</a:t>
            </a:r>
          </a:p>
          <a:p>
            <a:pPr marL="457200" lvl="1" indent="-222250">
              <a:buNone/>
            </a:pPr>
            <a:endParaRPr lang="en-US" sz="5100" dirty="0"/>
          </a:p>
          <a:p>
            <a:pPr marL="234950" lvl="2" indent="623888">
              <a:buAutoNum type="arabicPeriod"/>
            </a:pPr>
            <a:r>
              <a:rPr lang="en-US" sz="5100" dirty="0"/>
              <a:t>An unsigned consent form is provided to the patient by a healthcare 	worker who has entered the room. </a:t>
            </a:r>
          </a:p>
          <a:p>
            <a:pPr marL="234950" lvl="2" indent="0">
              <a:buNone/>
            </a:pPr>
            <a:endParaRPr lang="en-US" sz="5100" dirty="0"/>
          </a:p>
          <a:p>
            <a:pPr marL="234950" lvl="2" indent="0">
              <a:buNone/>
            </a:pPr>
            <a:r>
              <a:rPr lang="en-US" sz="5100" dirty="0"/>
              <a:t>2.	If direct communication with the patient in isolation is not feasible or 	safe, the investigator or delegated research staff obtains the patient’s 	phone number and arranges a three-way call or video conference with </a:t>
            </a:r>
          </a:p>
          <a:p>
            <a:pPr marL="1149350" lvl="6" indent="623888">
              <a:buFont typeface="Courier New" panose="02070309020205020404" pitchFamily="49" charset="0"/>
              <a:buChar char="o"/>
            </a:pPr>
            <a:r>
              <a:rPr lang="en-US" sz="5100" dirty="0">
                <a:latin typeface="Arial" panose="020B0604020202020204" pitchFamily="34" charset="0"/>
                <a:cs typeface="Arial" panose="020B0604020202020204" pitchFamily="34" charset="0"/>
              </a:rPr>
              <a:t> the patient, </a:t>
            </a:r>
          </a:p>
          <a:p>
            <a:pPr marL="1149350" lvl="6" indent="623888">
              <a:buFont typeface="Courier New" panose="02070309020205020404" pitchFamily="49" charset="0"/>
              <a:buChar char="o"/>
            </a:pPr>
            <a:r>
              <a:rPr lang="en-US" sz="5100" dirty="0">
                <a:latin typeface="Arial" panose="020B0604020202020204" pitchFamily="34" charset="0"/>
                <a:cs typeface="Arial" panose="020B0604020202020204" pitchFamily="34" charset="0"/>
              </a:rPr>
              <a:t> an impartial witness, and if desired and feasible, </a:t>
            </a:r>
          </a:p>
          <a:p>
            <a:pPr marL="1149350" lvl="6" indent="623888">
              <a:buFont typeface="Courier New" panose="02070309020205020404" pitchFamily="49" charset="0"/>
              <a:buChar char="o"/>
            </a:pPr>
            <a:r>
              <a:rPr lang="en-US" sz="5100" dirty="0">
                <a:latin typeface="Arial" panose="020B0604020202020204" pitchFamily="34" charset="0"/>
                <a:cs typeface="Arial" panose="020B0604020202020204" pitchFamily="34" charset="0"/>
              </a:rPr>
              <a:t> additional participants requested by the patient, e.g. next  </a:t>
            </a:r>
          </a:p>
          <a:p>
            <a:pPr marL="234950" lvl="4" indent="623888">
              <a:buNone/>
            </a:pPr>
            <a:r>
              <a:rPr lang="en-US" sz="5100" dirty="0"/>
              <a:t>    	of kin.  </a:t>
            </a:r>
          </a:p>
          <a:p>
            <a:pPr marL="0" indent="0">
              <a:buNone/>
            </a:pPr>
            <a:endParaRPr lang="en-US" dirty="0"/>
          </a:p>
        </p:txBody>
      </p:sp>
      <p:sp>
        <p:nvSpPr>
          <p:cNvPr id="5" name="Slide Number Placeholder 4">
            <a:extLst>
              <a:ext uri="{FF2B5EF4-FFF2-40B4-BE49-F238E27FC236}">
                <a16:creationId xmlns:a16="http://schemas.microsoft.com/office/drawing/2014/main" id="{8A52AF2F-A4FB-47E9-9662-CF94FD67038C}"/>
              </a:ext>
            </a:extLst>
          </p:cNvPr>
          <p:cNvSpPr>
            <a:spLocks noGrp="1"/>
          </p:cNvSpPr>
          <p:nvPr>
            <p:ph type="sldNum" sz="quarter" idx="12"/>
          </p:nvPr>
        </p:nvSpPr>
        <p:spPr>
          <a:xfrm>
            <a:off x="9347200" y="6356350"/>
            <a:ext cx="2844800" cy="365125"/>
          </a:xfrm>
        </p:spPr>
        <p:txBody>
          <a:bodyPr/>
          <a:lstStyle/>
          <a:p>
            <a:fld id="{7F23D2E0-857C-45E7-8D49-73C280832387}" type="slidenum">
              <a:rPr lang="en-US" smtClean="0"/>
              <a:t>8</a:t>
            </a:fld>
            <a:endParaRPr lang="en-US" dirty="0"/>
          </a:p>
        </p:txBody>
      </p:sp>
    </p:spTree>
    <p:extLst>
      <p:ext uri="{BB962C8B-B14F-4D97-AF65-F5344CB8AC3E}">
        <p14:creationId xmlns:p14="http://schemas.microsoft.com/office/powerpoint/2010/main" val="20926288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64A144E-0098-43A5-B89D-BADA1F67221E}"/>
              </a:ext>
            </a:extLst>
          </p:cNvPr>
          <p:cNvSpPr>
            <a:spLocks noGrp="1"/>
          </p:cNvSpPr>
          <p:nvPr>
            <p:ph type="title"/>
          </p:nvPr>
        </p:nvSpPr>
        <p:spPr/>
        <p:txBody>
          <a:bodyPr>
            <a:normAutofit/>
          </a:bodyPr>
          <a:lstStyle/>
          <a:p>
            <a:pPr algn="l"/>
            <a:r>
              <a:rPr lang="en-US" sz="3200" dirty="0"/>
              <a:t>How Can Written Informed Consent be Obtained from VA Research Subjects Who are in COVID-19 Isolation? </a:t>
            </a:r>
          </a:p>
        </p:txBody>
      </p:sp>
      <p:sp>
        <p:nvSpPr>
          <p:cNvPr id="7" name="Content Placeholder 6">
            <a:extLst>
              <a:ext uri="{FF2B5EF4-FFF2-40B4-BE49-F238E27FC236}">
                <a16:creationId xmlns:a16="http://schemas.microsoft.com/office/drawing/2014/main" id="{ECCF8286-2C59-495E-8857-6EA34443423F}"/>
              </a:ext>
            </a:extLst>
          </p:cNvPr>
          <p:cNvSpPr>
            <a:spLocks noGrp="1"/>
          </p:cNvSpPr>
          <p:nvPr>
            <p:ph idx="1"/>
          </p:nvPr>
        </p:nvSpPr>
        <p:spPr>
          <a:xfrm>
            <a:off x="716132" y="1646266"/>
            <a:ext cx="10972800" cy="4937096"/>
          </a:xfrm>
        </p:spPr>
        <p:txBody>
          <a:bodyPr>
            <a:normAutofit fontScale="70000" lnSpcReduction="20000"/>
          </a:bodyPr>
          <a:lstStyle/>
          <a:p>
            <a:pPr marL="457200" lvl="1" indent="-346075">
              <a:buNone/>
            </a:pPr>
            <a:r>
              <a:rPr lang="en-US" dirty="0"/>
              <a:t>3.	To ensure that patients are approached in a consistent fashion, a standard process should be used that will accomplish the following: </a:t>
            </a:r>
            <a:endParaRPr lang="en-US" sz="3200" dirty="0"/>
          </a:p>
          <a:p>
            <a:pPr lvl="2"/>
            <a:r>
              <a:rPr lang="en-US" dirty="0"/>
              <a:t>Identification of who is on the call;</a:t>
            </a:r>
            <a:endParaRPr lang="en-US" sz="3200" dirty="0"/>
          </a:p>
          <a:p>
            <a:pPr lvl="2"/>
            <a:r>
              <a:rPr lang="en-US" dirty="0"/>
              <a:t>Review of the informed consent with the patient by the investigator (or their designee) and response to any questions the patient may have;</a:t>
            </a:r>
            <a:endParaRPr lang="en-US" sz="3200" dirty="0"/>
          </a:p>
          <a:p>
            <a:pPr lvl="2"/>
            <a:r>
              <a:rPr lang="en-US" dirty="0"/>
              <a:t>Confirmation by the witness that the patient’s questions have been answered;</a:t>
            </a:r>
            <a:endParaRPr lang="en-US" sz="3200" dirty="0"/>
          </a:p>
          <a:p>
            <a:pPr lvl="2"/>
            <a:r>
              <a:rPr lang="en-US" dirty="0"/>
              <a:t>Confirmation by the investigator that the patient is willing to participate in the trial and sign the informed consent document while the witness is listening on the phone; and</a:t>
            </a:r>
            <a:endParaRPr lang="en-US" sz="3200" dirty="0"/>
          </a:p>
          <a:p>
            <a:pPr lvl="2"/>
            <a:r>
              <a:rPr lang="en-US" dirty="0"/>
              <a:t>Verbal confirmation by the patient that they would like to participate in the trial and that they have signed and dated the informed consent document that is in their possession.</a:t>
            </a:r>
            <a:endParaRPr lang="en-US" sz="3200" dirty="0"/>
          </a:p>
          <a:p>
            <a:pPr marL="0" indent="0">
              <a:buNone/>
            </a:pPr>
            <a:endParaRPr lang="en-US" dirty="0"/>
          </a:p>
        </p:txBody>
      </p:sp>
      <p:sp>
        <p:nvSpPr>
          <p:cNvPr id="5" name="Slide Number Placeholder 4">
            <a:extLst>
              <a:ext uri="{FF2B5EF4-FFF2-40B4-BE49-F238E27FC236}">
                <a16:creationId xmlns:a16="http://schemas.microsoft.com/office/drawing/2014/main" id="{8A52AF2F-A4FB-47E9-9662-CF94FD67038C}"/>
              </a:ext>
            </a:extLst>
          </p:cNvPr>
          <p:cNvSpPr>
            <a:spLocks noGrp="1"/>
          </p:cNvSpPr>
          <p:nvPr>
            <p:ph type="sldNum" sz="quarter" idx="12"/>
          </p:nvPr>
        </p:nvSpPr>
        <p:spPr>
          <a:xfrm>
            <a:off x="9347200" y="6356350"/>
            <a:ext cx="2844800" cy="365125"/>
          </a:xfrm>
        </p:spPr>
        <p:txBody>
          <a:bodyPr/>
          <a:lstStyle/>
          <a:p>
            <a:fld id="{7F23D2E0-857C-45E7-8D49-73C280832387}" type="slidenum">
              <a:rPr lang="en-US" smtClean="0"/>
              <a:t>9</a:t>
            </a:fld>
            <a:endParaRPr lang="en-US" dirty="0"/>
          </a:p>
        </p:txBody>
      </p:sp>
    </p:spTree>
    <p:extLst>
      <p:ext uri="{BB962C8B-B14F-4D97-AF65-F5344CB8AC3E}">
        <p14:creationId xmlns:p14="http://schemas.microsoft.com/office/powerpoint/2010/main" val="31729574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847</TotalTime>
  <Words>2918</Words>
  <Application>Microsoft Office PowerPoint</Application>
  <PresentationFormat>Widescreen</PresentationFormat>
  <Paragraphs>293</Paragraphs>
  <Slides>42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42</vt:i4>
      </vt:variant>
    </vt:vector>
  </HeadingPairs>
  <TitlesOfParts>
    <vt:vector size="47" baseType="lpstr">
      <vt:lpstr>Arial</vt:lpstr>
      <vt:lpstr>Calibri</vt:lpstr>
      <vt:lpstr>Courier New</vt:lpstr>
      <vt:lpstr>Tahoma</vt:lpstr>
      <vt:lpstr>Office Theme</vt:lpstr>
      <vt:lpstr>Human Subject Protections Issues  Related to the COVID-19 Pandemic  Office of Research Protections, Policy, &amp; Education VHA Office of Research and Development Department of Veterans Affairs                           April 2, 2020  </vt:lpstr>
      <vt:lpstr>Discussion Points</vt:lpstr>
      <vt:lpstr>Informed Consent:  Subjects in COVID-19 Isolation</vt:lpstr>
      <vt:lpstr>Informed Consent:  Subjects in COVID-19 Isolation</vt:lpstr>
      <vt:lpstr>How Can Written Informed Consent be Obtained from VA Research Subjects Who are in COVID-19 Isolation? </vt:lpstr>
      <vt:lpstr>How Can Written Informed Consent be Obtained from VA Research Subjects Who are in COVID-19 Isolation? </vt:lpstr>
      <vt:lpstr>How Can Written Informed Consent be Obtained from VA Research Subjects Who are in COVID-19 Isolation? </vt:lpstr>
      <vt:lpstr>How Can Written Informed Consent be Obtained from VA Research Subjects Who are in COVID-19 Isolation? </vt:lpstr>
      <vt:lpstr>How Can Written Informed Consent be Obtained from VA Research Subjects Who are in COVID-19 Isolation? </vt:lpstr>
      <vt:lpstr>How Can Written Informed Consent be Obtained from VA Research Subjects Who are in COVID-19 Isolation? </vt:lpstr>
      <vt:lpstr>How Can Written Informed Consent be Obtained from VA Research Subjects Who are in COVID-19 Isolation? </vt:lpstr>
      <vt:lpstr>How Can Written HIPAA Authorizations be Obtained from VA Research Subjects Who are in COVID-19 Isolation? </vt:lpstr>
      <vt:lpstr>How can Written HIPAA authorization be Obtained from VA Research Subjects Who are in COVID-19 Isolation? </vt:lpstr>
      <vt:lpstr>How can Written HIPAA authorization Be Obtained from VA Research Subjects Who are in COVID-19 Isolation? </vt:lpstr>
      <vt:lpstr>Can  a waiver or alteration of HIPAA authorization be used to disclose protected health information (PHI) when written HIPAA authorization cannot be obtained from VA research subjects who are in COVID-19 isolation? </vt:lpstr>
      <vt:lpstr>VHA Directive 1200.05: VHA’s Use of Commercial IRBs</vt:lpstr>
      <vt:lpstr>VHA Directive 1200.05: VHA’s Use of Commercial IRBs</vt:lpstr>
      <vt:lpstr>VHA Directive 1200.05: VHA’s Use of Commercial IRBs</vt:lpstr>
      <vt:lpstr>VHA Directive 1200.05: VHA’s Use of Commercial IRBs: Requesting Use of a Commercial IRB</vt:lpstr>
      <vt:lpstr>VHA Directive 1200.05: VHA’s Use of Commercial IRBs: Requesting Use of a Commercial IRB</vt:lpstr>
      <vt:lpstr>Can the VA Facility Use the Commercial IRB for the study:  Information ORD has been Requesting When a VA Facility Informs ORD that it has an Investigator who will be Participating in a Multi-Site Study using a Commercial IRB</vt:lpstr>
      <vt:lpstr>What is the Approval Process for Use of a Commercial IRB When your VA  Facility Informs ORD that it has an Investigator who will be Participating in a  Multi-Site Study using a Commercial IRB? </vt:lpstr>
      <vt:lpstr>What is the Approval Process for Use of a Commercial IRB When your VA  Facility Informs ORD that it has an Investigator who will be Participating in a  Multi-Site Study using a Commercial IRB? </vt:lpstr>
      <vt:lpstr>Important Tips to Remember:  Use of Commercial IRBs </vt:lpstr>
      <vt:lpstr>VHA Directive 1200.05: VHA’s Use of Commercial IRBs</vt:lpstr>
      <vt:lpstr>Important Tips to Remember:  Use of Commercial IRBs </vt:lpstr>
      <vt:lpstr>Important Tips to Remember:  Use of Commercial IRBs </vt:lpstr>
      <vt:lpstr>Use of Designated Review by R&amp;D Committees for Review and Approval of Expanded Access Programs </vt:lpstr>
      <vt:lpstr>Use of Designated Review by R&amp;D Committees for Review and Approval of Expanded Access Programs </vt:lpstr>
      <vt:lpstr>Use of Designated Review by R&amp;D Committees for Review and Approval of Expanded Access Programs </vt:lpstr>
      <vt:lpstr>Summary of Different Types of Expanded Access: Drugs and Biologics</vt:lpstr>
      <vt:lpstr>Summary of Different Types of Expanded Access: Investigational Medical Devices</vt:lpstr>
      <vt:lpstr>Use of Designated Review by R&amp;D Committees for Review and Approval of Expanded Access Programs</vt:lpstr>
      <vt:lpstr>Use of Designated Review by R&amp;D Committees for Review and Approval of Expanded Access Programs</vt:lpstr>
      <vt:lpstr>Amendments vs. Changes Made to Eliminate Apparent Immediate Harm to Human Subjects</vt:lpstr>
      <vt:lpstr>If I am only Changing My Study Procedures Temporarily, to Eliminate Immediate Hazards to Subject safety, Do I Have to Notify the IRB? </vt:lpstr>
      <vt:lpstr>Can an Investigator Make a Change in the IRB-approved Method of Documenting Informed Consent Prior to Obtaining IRB Approval in Order to Eliminate Immediate Apparent Hazards to Human Subjects? </vt:lpstr>
      <vt:lpstr>Do I Have to Change my Consent Form or Reconsent my Subjects After I Implement Changes to Eliminate Immediate Apparent Hazards to Human Subjects?</vt:lpstr>
      <vt:lpstr>If I am Permanently Changing my Study Procedures as a Result of the Pandemic, is an Amendment Necessary? </vt:lpstr>
      <vt:lpstr>Use of Video and Communication Technologies in VHA Research</vt:lpstr>
      <vt:lpstr>Summary</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 Subject Protections Issues Related to the COVID-19 Pandemic</dc:title>
  <dc:subject>Human Subject Protections Issues Related to the COVID-19 Pandemic</dc:subject>
  <dc:creator>Jeans, C. Karen</dc:creator>
  <cp:keywords>Human Subject Protections Issues Related to the COVID-19 Pandemic</cp:keywords>
  <cp:lastModifiedBy>Rivera, Portia T</cp:lastModifiedBy>
  <cp:revision>52</cp:revision>
  <dcterms:created xsi:type="dcterms:W3CDTF">2020-04-02T01:27:14Z</dcterms:created>
  <dcterms:modified xsi:type="dcterms:W3CDTF">2020-04-06T19:22:41Z</dcterms:modified>
</cp:coreProperties>
</file>